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7" r:id="rId4"/>
    <p:sldId id="258" r:id="rId5"/>
    <p:sldId id="259" r:id="rId6"/>
    <p:sldId id="283" r:id="rId7"/>
    <p:sldId id="306" r:id="rId8"/>
    <p:sldId id="308" r:id="rId9"/>
    <p:sldId id="282" r:id="rId10"/>
    <p:sldId id="307" r:id="rId11"/>
    <p:sldId id="262" r:id="rId12"/>
    <p:sldId id="281" r:id="rId13"/>
    <p:sldId id="340" r:id="rId14"/>
    <p:sldId id="342" r:id="rId15"/>
    <p:sldId id="343" r:id="rId16"/>
    <p:sldId id="345" r:id="rId17"/>
    <p:sldId id="344" r:id="rId18"/>
    <p:sldId id="346" r:id="rId19"/>
    <p:sldId id="347" r:id="rId20"/>
    <p:sldId id="266" r:id="rId21"/>
    <p:sldId id="267" r:id="rId22"/>
    <p:sldId id="313" r:id="rId23"/>
    <p:sldId id="328" r:id="rId24"/>
    <p:sldId id="309" r:id="rId25"/>
    <p:sldId id="348" r:id="rId26"/>
    <p:sldId id="311" r:id="rId27"/>
    <p:sldId id="310" r:id="rId28"/>
    <p:sldId id="352" r:id="rId29"/>
    <p:sldId id="351" r:id="rId30"/>
    <p:sldId id="312" r:id="rId31"/>
    <p:sldId id="349" r:id="rId32"/>
    <p:sldId id="314" r:id="rId33"/>
    <p:sldId id="350" r:id="rId34"/>
    <p:sldId id="355" r:id="rId35"/>
    <p:sldId id="356" r:id="rId36"/>
    <p:sldId id="353" r:id="rId37"/>
    <p:sldId id="359" r:id="rId38"/>
    <p:sldId id="360" r:id="rId39"/>
    <p:sldId id="339" r:id="rId40"/>
    <p:sldId id="354" r:id="rId41"/>
    <p:sldId id="277" r:id="rId42"/>
    <p:sldId id="278" r:id="rId43"/>
    <p:sldId id="280" r:id="rId44"/>
  </p:sldIdLst>
  <p:sldSz cx="12192000" cy="6858000" type="screen16x9"/>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6D8"/>
    <a:srgbClr val="0161FF"/>
    <a:srgbClr val="2F7DFF"/>
    <a:srgbClr val="5F9BFF"/>
    <a:srgbClr val="87B2FF"/>
    <a:srgbClr val="BD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0" d="100"/>
          <a:sy n="70" d="100"/>
        </p:scale>
        <p:origin x="-1212" y="-108"/>
      </p:cViewPr>
      <p:guideLst>
        <p:guide orient="horz" pos="217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4.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tags" Target="../tags/tag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tags" Target="../tags/tag10.xml"/><Relationship Id="rId3" Type="http://schemas.openxmlformats.org/officeDocument/2006/relationships/image" Target="../media/image21.png"/><Relationship Id="rId2" Type="http://schemas.openxmlformats.org/officeDocument/2006/relationships/tags" Target="../tags/tag9.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tags" Target="../tags/tag13.xml"/><Relationship Id="rId3" Type="http://schemas.openxmlformats.org/officeDocument/2006/relationships/image" Target="../media/image21.png"/><Relationship Id="rId2" Type="http://schemas.openxmlformats.org/officeDocument/2006/relationships/tags" Target="../tags/tag1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1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tags" Target="../tags/tag19.xml"/><Relationship Id="rId3"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tags" Target="../tags/tag22.xml"/><Relationship Id="rId5" Type="http://schemas.openxmlformats.org/officeDocument/2006/relationships/image" Target="../media/image30.png"/><Relationship Id="rId4" Type="http://schemas.openxmlformats.org/officeDocument/2006/relationships/tags" Target="../tags/tag21.xml"/><Relationship Id="rId3"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tags" Target="../tags/tag24.xml"/><Relationship Id="rId3" Type="http://schemas.openxmlformats.org/officeDocument/2006/relationships/image" Target="../media/image33.png"/><Relationship Id="rId2" Type="http://schemas.openxmlformats.org/officeDocument/2006/relationships/tags" Target="../tags/tag2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tags" Target="../tags/tag26.xml"/><Relationship Id="rId3" Type="http://schemas.openxmlformats.org/officeDocument/2006/relationships/image" Target="../media/image35.png"/><Relationship Id="rId2" Type="http://schemas.openxmlformats.org/officeDocument/2006/relationships/tags" Target="../tags/tag25.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tags" Target="../tags/tag2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38.png"/><Relationship Id="rId2" Type="http://schemas.openxmlformats.org/officeDocument/2006/relationships/tags" Target="../tags/tag28.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jpeg"/><Relationship Id="rId22" Type="http://schemas.openxmlformats.org/officeDocument/2006/relationships/slideLayout" Target="../slideLayouts/slideLayout7.xml"/><Relationship Id="rId21" Type="http://schemas.openxmlformats.org/officeDocument/2006/relationships/image" Target="../media/image58.jpeg"/><Relationship Id="rId20" Type="http://schemas.openxmlformats.org/officeDocument/2006/relationships/image" Target="../media/image57.jpeg"/><Relationship Id="rId2" Type="http://schemas.openxmlformats.org/officeDocument/2006/relationships/image" Target="../media/image39.jpeg"/><Relationship Id="rId19" Type="http://schemas.openxmlformats.org/officeDocument/2006/relationships/image" Target="../media/image56.jpeg"/><Relationship Id="rId18" Type="http://schemas.openxmlformats.org/officeDocument/2006/relationships/image" Target="../media/image55.jpeg"/><Relationship Id="rId17" Type="http://schemas.openxmlformats.org/officeDocument/2006/relationships/image" Target="../media/image54.jpeg"/><Relationship Id="rId16" Type="http://schemas.openxmlformats.org/officeDocument/2006/relationships/image" Target="../media/image53.jpeg"/><Relationship Id="rId15" Type="http://schemas.openxmlformats.org/officeDocument/2006/relationships/image" Target="../media/image52.jpeg"/><Relationship Id="rId14" Type="http://schemas.openxmlformats.org/officeDocument/2006/relationships/image" Target="../media/image51.jpeg"/><Relationship Id="rId13" Type="http://schemas.openxmlformats.org/officeDocument/2006/relationships/image" Target="../media/image50.jpeg"/><Relationship Id="rId12" Type="http://schemas.openxmlformats.org/officeDocument/2006/relationships/image" Target="../media/image49.jpeg"/><Relationship Id="rId11" Type="http://schemas.openxmlformats.org/officeDocument/2006/relationships/image" Target="../media/image48.jpeg"/><Relationship Id="rId10" Type="http://schemas.openxmlformats.org/officeDocument/2006/relationships/image" Target="../media/image47.jpe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image" Target="../media/image63.jpeg"/><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5.jpeg"/><Relationship Id="rId11" Type="http://schemas.openxmlformats.org/officeDocument/2006/relationships/slideLayout" Target="../slideLayouts/slideLayout7.xml"/><Relationship Id="rId10" Type="http://schemas.openxmlformats.org/officeDocument/2006/relationships/image" Target="../media/image66.jpe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xml"/><Relationship Id="rId2" Type="http://schemas.openxmlformats.org/officeDocument/2006/relationships/image" Target="../media/image68.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tags" Target="../tags/tag3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68.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9" Type="http://schemas.openxmlformats.org/officeDocument/2006/relationships/image" Target="../media/image73.jpeg"/><Relationship Id="rId8" Type="http://schemas.openxmlformats.org/officeDocument/2006/relationships/image" Target="../media/image72.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71.jpeg"/><Relationship Id="rId4" Type="http://schemas.openxmlformats.org/officeDocument/2006/relationships/image" Target="../media/image70.jpeg"/><Relationship Id="rId3" Type="http://schemas.openxmlformats.org/officeDocument/2006/relationships/image" Target="../media/image13.jpeg"/><Relationship Id="rId2" Type="http://schemas.openxmlformats.org/officeDocument/2006/relationships/image" Target="../media/image14.jpeg"/><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9" Type="http://schemas.openxmlformats.org/officeDocument/2006/relationships/image" Target="../media/image81.jpeg"/><Relationship Id="rId8" Type="http://schemas.openxmlformats.org/officeDocument/2006/relationships/image" Target="../media/image80.jpeg"/><Relationship Id="rId7" Type="http://schemas.openxmlformats.org/officeDocument/2006/relationships/image" Target="../media/image79.jpeg"/><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tags" Target="../tags/tag36.xml"/><Relationship Id="rId3" Type="http://schemas.openxmlformats.org/officeDocument/2006/relationships/image" Target="../media/image82.png"/><Relationship Id="rId2" Type="http://schemas.openxmlformats.org/officeDocument/2006/relationships/tags" Target="../tags/tag35.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4.png"/><Relationship Id="rId2" Type="http://schemas.openxmlformats.org/officeDocument/2006/relationships/tags" Target="../tags/tag37.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5.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tags" Target="../tags/tag40.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tags" Target="../tags/tag43.xml"/><Relationship Id="rId4" Type="http://schemas.openxmlformats.org/officeDocument/2006/relationships/image" Target="../media/image92.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slideLayout" Target="../slideLayouts/slideLayout7.xml"/><Relationship Id="rId10" Type="http://schemas.openxmlformats.org/officeDocument/2006/relationships/image" Target="../media/image14.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tags" Target="../tags/tag6.xml"/><Relationship Id="rId3" Type="http://schemas.openxmlformats.org/officeDocument/2006/relationships/image" Target="../media/image18.png"/><Relationship Id="rId2" Type="http://schemas.openxmlformats.org/officeDocument/2006/relationships/tags" Target="../tags/tag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23208" y="1264237"/>
            <a:ext cx="11038043"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a:solidFill>
                  <a:srgbClr val="000000"/>
                </a:solidFill>
                <a:latin typeface="微软雅黑" panose="020B0503020204020204" charset="-122"/>
              </a:rPr>
              <a:t>基于</a:t>
            </a:r>
            <a:r>
              <a:rPr lang="zh-CN" sz="4800" b="1" i="0">
                <a:solidFill>
                  <a:srgbClr val="000000"/>
                </a:solidFill>
                <a:latin typeface="微软雅黑" panose="020B0503020204020204" charset="-122"/>
              </a:rPr>
              <a:t>关键层</a:t>
            </a:r>
            <a:r>
              <a:rPr sz="4800" b="1" i="0">
                <a:solidFill>
                  <a:srgbClr val="000000"/>
                </a:solidFill>
                <a:latin typeface="微软雅黑" panose="020B0503020204020204" charset="-122"/>
              </a:rPr>
              <a:t>的无训练图像编辑方法</a:t>
            </a:r>
            <a:endParaRPr sz="4800" b="1" i="0">
              <a:solidFill>
                <a:srgbClr val="000000"/>
              </a:solidFill>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23843" y="2355594"/>
            <a:ext cx="11038043" cy="1753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600" b="1" i="0">
                <a:solidFill>
                  <a:srgbClr val="0F3552"/>
                </a:solidFill>
                <a:latin typeface="微软雅黑" panose="020B0503020204020204" charset="-122"/>
              </a:rPr>
              <a:t>Stable Flow: </a:t>
            </a:r>
            <a:endParaRPr sz="3600" b="1" i="0">
              <a:solidFill>
                <a:srgbClr val="0F3552"/>
              </a:solidFill>
              <a:latin typeface="微软雅黑" panose="020B0503020204020204" charset="-122"/>
            </a:endParaRPr>
          </a:p>
          <a:p>
            <a:pPr algn="ctr">
              <a:lnSpc>
                <a:spcPct val="150000"/>
              </a:lnSpc>
            </a:pPr>
            <a:r>
              <a:rPr sz="3600" b="1" i="0">
                <a:solidFill>
                  <a:srgbClr val="0F3552"/>
                </a:solidFill>
                <a:latin typeface="微软雅黑" panose="020B0503020204020204" charset="-122"/>
              </a:rPr>
              <a:t>Vital Layers for Training-Free Image Editing</a:t>
            </a:r>
            <a:endParaRPr sz="3600" b="1" i="0">
              <a:solidFill>
                <a:srgbClr val="0F3552"/>
              </a:solidFill>
              <a:latin typeface="微软雅黑" panose="020B0503020204020204" charset="-122"/>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95598" y="5803564"/>
            <a:ext cx="11038043" cy="45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1575" b="0" i="0">
                <a:solidFill>
                  <a:srgbClr val="000000"/>
                </a:solidFill>
                <a:latin typeface="微软雅黑" panose="020B0503020204020204" charset="-122"/>
              </a:rPr>
              <a:t>汇报</a:t>
            </a:r>
            <a:r>
              <a:rPr sz="1575" b="0" i="0">
                <a:solidFill>
                  <a:srgbClr val="000000"/>
                </a:solidFill>
                <a:latin typeface="微软雅黑" panose="020B0503020204020204" charset="-122"/>
              </a:rPr>
              <a:t>：</a:t>
            </a:r>
            <a:r>
              <a:rPr lang="zh-CN" sz="1575" b="0" i="0">
                <a:solidFill>
                  <a:srgbClr val="000000"/>
                </a:solidFill>
                <a:latin typeface="微软雅黑" panose="020B0503020204020204" charset="-122"/>
              </a:rPr>
              <a:t>侯红日</a:t>
            </a:r>
            <a:r>
              <a:rPr lang="en-US" altLang="zh-CN" sz="1575" b="0" i="0">
                <a:solidFill>
                  <a:srgbClr val="000000"/>
                </a:solidFill>
                <a:latin typeface="微软雅黑" panose="020B0503020204020204" charset="-122"/>
              </a:rPr>
              <a:t>SA23168040</a:t>
            </a:r>
            <a:endParaRPr lang="en-US" altLang="zh-CN" sz="1575" b="0" i="0">
              <a:solidFill>
                <a:srgbClr val="000000"/>
              </a:solidFill>
              <a:latin typeface="微软雅黑" panose="020B0503020204020204" charset="-122"/>
            </a:endParaRPr>
          </a:p>
        </p:txBody>
      </p:sp>
      <p:sp>
        <p:nvSpPr>
          <p:cNvPr id="9" name="New shape"/>
          <p:cNvSpPr/>
          <p:nvPr/>
        </p:nvSpPr>
        <p:spPr>
          <a:xfrm>
            <a:off x="623843" y="6163576"/>
            <a:ext cx="11038043" cy="45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a:solidFill>
                  <a:srgbClr val="000000"/>
                </a:solidFill>
                <a:latin typeface="微软雅黑" panose="020B0503020204020204" charset="-122"/>
              </a:rPr>
              <a:t>汇报时间: 2024/1</a:t>
            </a:r>
            <a:r>
              <a:rPr lang="en-US" sz="1575" b="0" i="0">
                <a:solidFill>
                  <a:srgbClr val="000000"/>
                </a:solidFill>
                <a:latin typeface="微软雅黑" panose="020B0503020204020204" charset="-122"/>
              </a:rPr>
              <a:t>2</a:t>
            </a:r>
            <a:r>
              <a:rPr sz="1575" b="0" i="0">
                <a:solidFill>
                  <a:srgbClr val="000000"/>
                </a:solidFill>
                <a:latin typeface="微软雅黑" panose="020B0503020204020204" charset="-122"/>
              </a:rPr>
              <a:t>/</a:t>
            </a:r>
            <a:r>
              <a:rPr lang="en-US" sz="1575" b="0" i="0">
                <a:solidFill>
                  <a:srgbClr val="000000"/>
                </a:solidFill>
                <a:latin typeface="微软雅黑" panose="020B0503020204020204" charset="-122"/>
              </a:rPr>
              <a:t>30</a:t>
            </a:r>
            <a:endParaRPr lang="en-US" sz="1575" b="0" i="0">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生成参考图</a:t>
            </a:r>
            <a:r>
              <a:rPr lang="zh-CN" sz="3000" b="1" i="0">
                <a:solidFill>
                  <a:srgbClr val="000000"/>
                </a:solidFill>
                <a:latin typeface="微软雅黑" panose="020B0503020204020204" charset="-122"/>
              </a:rPr>
              <a:t>集</a:t>
            </a:r>
            <a:endParaRPr lang="zh-CN" sz="3000" b="1" i="0">
              <a:solidFill>
                <a:srgbClr val="000000"/>
              </a:solidFill>
              <a:latin typeface="微软雅黑" panose="020B0503020204020204" charset="-122"/>
            </a:endParaRPr>
          </a:p>
        </p:txBody>
      </p:sp>
      <p:sp>
        <p:nvSpPr>
          <p:cNvPr id="5" name="New shape"/>
          <p:cNvSpPr/>
          <p:nvPr/>
        </p:nvSpPr>
        <p:spPr>
          <a:xfrm>
            <a:off x="911370" y="4724909"/>
            <a:ext cx="2532802" cy="1201436"/>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en-US" sz="2100" b="1" i="0">
                <a:solidFill>
                  <a:srgbClr val="0F3552"/>
                </a:solidFill>
                <a:latin typeface="微软雅黑" panose="020B0503020204020204" charset="-122"/>
              </a:rPr>
              <a:t>GPT</a:t>
            </a:r>
            <a:r>
              <a:rPr lang="zh-CN" altLang="en-US" sz="2100" b="1" i="0">
                <a:solidFill>
                  <a:srgbClr val="0F3552"/>
                </a:solidFill>
                <a:latin typeface="微软雅黑" panose="020B0503020204020204" charset="-122"/>
              </a:rPr>
              <a:t>生成随机提示词集合</a:t>
            </a:r>
            <a:r>
              <a:rPr lang="en-US" altLang="zh-CN" sz="2100" b="1" i="0">
                <a:solidFill>
                  <a:srgbClr val="0F3552"/>
                </a:solidFill>
                <a:latin typeface="微软雅黑" panose="020B0503020204020204" charset="-122"/>
              </a:rPr>
              <a:t>P</a:t>
            </a:r>
            <a:endParaRPr lang="en-US" altLang="zh-CN" sz="2100" b="1" i="0">
              <a:solidFill>
                <a:srgbClr val="0F3552"/>
              </a:solidFill>
              <a:latin typeface="微软雅黑" panose="020B0503020204020204" charset="-122"/>
            </a:endParaRPr>
          </a:p>
        </p:txBody>
      </p:sp>
      <p:sp>
        <p:nvSpPr>
          <p:cNvPr id="7" name="New shape"/>
          <p:cNvSpPr/>
          <p:nvPr/>
        </p:nvSpPr>
        <p:spPr>
          <a:xfrm>
            <a:off x="4295665" y="3213113"/>
            <a:ext cx="2532802" cy="652517"/>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2100" b="1" i="0">
                <a:solidFill>
                  <a:srgbClr val="0F3552"/>
                </a:solidFill>
                <a:latin typeface="微软雅黑" panose="020B0503020204020204" charset="-122"/>
              </a:rPr>
              <a:t>随机种子集合</a:t>
            </a:r>
            <a:r>
              <a:rPr lang="en-US" altLang="zh-CN" sz="2100" b="1" i="0">
                <a:solidFill>
                  <a:srgbClr val="0F3552"/>
                </a:solidFill>
                <a:latin typeface="微软雅黑" panose="020B0503020204020204" charset="-122"/>
              </a:rPr>
              <a:t>S</a:t>
            </a:r>
            <a:endParaRPr lang="en-US" altLang="zh-CN" sz="2100" b="1" i="0">
              <a:solidFill>
                <a:srgbClr val="0F3552"/>
              </a:solidFill>
              <a:latin typeface="微软雅黑" panose="020B0503020204020204" charset="-122"/>
            </a:endParaRPr>
          </a:p>
        </p:txBody>
      </p:sp>
      <p:sp>
        <p:nvSpPr>
          <p:cNvPr id="9" name="New shape"/>
          <p:cNvSpPr/>
          <p:nvPr/>
        </p:nvSpPr>
        <p:spPr>
          <a:xfrm>
            <a:off x="7824470" y="1412867"/>
            <a:ext cx="2571750" cy="1201436"/>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sz="2100" b="1" i="0">
                <a:solidFill>
                  <a:srgbClr val="0F3552"/>
                </a:solidFill>
                <a:latin typeface="微软雅黑" panose="020B0503020204020204" charset="-122"/>
              </a:rPr>
              <a:t>生成相应的参考图像集合</a:t>
            </a:r>
            <a:r>
              <a:rPr lang="en-US" altLang="zh-CN" sz="2100" b="1" i="0">
                <a:solidFill>
                  <a:srgbClr val="0F3552"/>
                </a:solidFill>
                <a:latin typeface="微软雅黑" panose="020B0503020204020204" charset="-122"/>
              </a:rPr>
              <a:t>Gref</a:t>
            </a:r>
            <a:endParaRPr lang="en-US" altLang="zh-CN" sz="2100" b="1" i="0">
              <a:solidFill>
                <a:srgbClr val="0F3552"/>
              </a:solidFill>
              <a:latin typeface="微软雅黑" panose="020B0503020204020204" charset="-122"/>
            </a:endParaRPr>
          </a:p>
        </p:txBody>
      </p:sp>
      <p:sp>
        <p:nvSpPr>
          <p:cNvPr id="10" name="圆角右箭头 9"/>
          <p:cNvSpPr/>
          <p:nvPr/>
        </p:nvSpPr>
        <p:spPr>
          <a:xfrm>
            <a:off x="1991360" y="3213100"/>
            <a:ext cx="2232660" cy="1453515"/>
          </a:xfrm>
          <a:prstGeom prst="bentArrow">
            <a:avLst/>
          </a:prstGeom>
          <a:gradFill>
            <a:gsLst>
              <a:gs pos="0">
                <a:schemeClr val="accent1">
                  <a:lumMod val="5000"/>
                  <a:lumOff val="95000"/>
                </a:schemeClr>
              </a:gs>
              <a:gs pos="71000">
                <a:schemeClr val="accent1">
                  <a:lumMod val="45000"/>
                  <a:lumOff val="55000"/>
                </a:schemeClr>
              </a:gs>
              <a:gs pos="100000">
                <a:schemeClr val="accent1">
                  <a:lumMod val="45000"/>
                  <a:lumOff val="55000"/>
                </a:schemeClr>
              </a:gs>
              <a:gs pos="3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圆角右箭头 10"/>
          <p:cNvSpPr/>
          <p:nvPr/>
        </p:nvSpPr>
        <p:spPr>
          <a:xfrm>
            <a:off x="5520055" y="1701165"/>
            <a:ext cx="2232660" cy="1453515"/>
          </a:xfrm>
          <a:prstGeom prst="bentArrow">
            <a:avLst/>
          </a:prstGeom>
          <a:gradFill>
            <a:gsLst>
              <a:gs pos="0">
                <a:schemeClr val="accent1">
                  <a:lumMod val="5000"/>
                  <a:lumOff val="95000"/>
                </a:schemeClr>
              </a:gs>
              <a:gs pos="71000">
                <a:schemeClr val="accent1">
                  <a:lumMod val="45000"/>
                  <a:lumOff val="55000"/>
                </a:schemeClr>
              </a:gs>
              <a:gs pos="100000">
                <a:schemeClr val="accent1">
                  <a:lumMod val="45000"/>
                  <a:lumOff val="55000"/>
                </a:schemeClr>
              </a:gs>
              <a:gs pos="3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文本框 11"/>
          <p:cNvSpPr txBox="1"/>
          <p:nvPr/>
        </p:nvSpPr>
        <p:spPr>
          <a:xfrm>
            <a:off x="1703705" y="2924810"/>
            <a:ext cx="2646680" cy="398780"/>
          </a:xfrm>
          <a:prstGeom prst="rect">
            <a:avLst/>
          </a:prstGeom>
          <a:noFill/>
        </p:spPr>
        <p:txBody>
          <a:bodyPr wrap="square" rtlCol="0">
            <a:spAutoFit/>
          </a:bodyPr>
          <a:p>
            <a:r>
              <a:rPr lang="zh-CN" altLang="en-US" sz="2000">
                <a:latin typeface="黑体" panose="02010609060101010101" charset="-122"/>
                <a:ea typeface="黑体" panose="02010609060101010101" charset="-122"/>
              </a:rPr>
              <a:t>一一匹配提示种子对</a:t>
            </a:r>
            <a:endParaRPr lang="zh-CN" altLang="en-US" sz="2000">
              <a:latin typeface="黑体" panose="02010609060101010101" charset="-122"/>
              <a:ea typeface="黑体" panose="02010609060101010101" charset="-122"/>
            </a:endParaRPr>
          </a:p>
        </p:txBody>
      </p:sp>
      <p:sp>
        <p:nvSpPr>
          <p:cNvPr id="13" name="文本框 12"/>
          <p:cNvSpPr txBox="1"/>
          <p:nvPr/>
        </p:nvSpPr>
        <p:spPr>
          <a:xfrm>
            <a:off x="5678805" y="1196975"/>
            <a:ext cx="2145665" cy="706755"/>
          </a:xfrm>
          <a:prstGeom prst="rect">
            <a:avLst/>
          </a:prstGeom>
          <a:noFill/>
        </p:spPr>
        <p:txBody>
          <a:bodyPr wrap="square" rtlCol="0">
            <a:spAutoFit/>
          </a:bodyPr>
          <a:p>
            <a:r>
              <a:rPr lang="zh-CN" altLang="en-US" sz="2000">
                <a:latin typeface="黑体" panose="02010609060101010101" charset="-122"/>
                <a:ea typeface="黑体" panose="02010609060101010101" charset="-122"/>
              </a:rPr>
              <a:t>输入到</a:t>
            </a:r>
            <a:r>
              <a:rPr lang="en-US" altLang="zh-CN" sz="2000">
                <a:latin typeface="黑体" panose="02010609060101010101" charset="-122"/>
                <a:ea typeface="黑体" panose="02010609060101010101" charset="-122"/>
              </a:rPr>
              <a:t>Flux</a:t>
            </a:r>
            <a:r>
              <a:rPr lang="zh-CN" altLang="en-US" sz="2000">
                <a:latin typeface="黑体" panose="02010609060101010101" charset="-122"/>
                <a:ea typeface="黑体" panose="02010609060101010101" charset="-122"/>
              </a:rPr>
              <a:t>模型中进行</a:t>
            </a:r>
            <a:r>
              <a:rPr lang="zh-CN" altLang="en-US" sz="2000">
                <a:latin typeface="黑体" panose="02010609060101010101" charset="-122"/>
                <a:ea typeface="黑体" panose="02010609060101010101" charset="-122"/>
              </a:rPr>
              <a:t>生成</a:t>
            </a:r>
            <a:endParaRPr lang="zh-CN" altLang="en-US" sz="200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Vital Layers</a:t>
            </a:r>
            <a:endParaRPr lang="en-US" sz="3000" b="1" i="0">
              <a:solidFill>
                <a:srgbClr val="000000"/>
              </a:solidFill>
              <a:latin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299720" y="981075"/>
            <a:ext cx="11592560" cy="4324350"/>
          </a:xfrm>
          <a:prstGeom prst="rect">
            <a:avLst/>
          </a:prstGeom>
        </p:spPr>
      </p:pic>
      <p:sp>
        <p:nvSpPr>
          <p:cNvPr id="6" name="文本框 5"/>
          <p:cNvSpPr txBox="1"/>
          <p:nvPr/>
        </p:nvSpPr>
        <p:spPr>
          <a:xfrm>
            <a:off x="466725" y="5541010"/>
            <a:ext cx="11000105" cy="829945"/>
          </a:xfrm>
          <a:prstGeom prst="rect">
            <a:avLst/>
          </a:prstGeom>
          <a:noFill/>
        </p:spPr>
        <p:txBody>
          <a:bodyPr wrap="square" rtlCol="0">
            <a:spAutoFit/>
          </a:bodyPr>
          <a:p>
            <a:r>
              <a:rPr lang="zh-CN" altLang="en-US" sz="2400">
                <a:latin typeface="黑体" panose="02010609060101010101" charset="-122"/>
                <a:ea typeface="黑体" panose="02010609060101010101" charset="-122"/>
              </a:rPr>
              <a:t>在去噪过程中，对</a:t>
            </a:r>
            <a:r>
              <a:rPr lang="en-US" altLang="zh-CN" sz="2400">
                <a:latin typeface="黑体" panose="02010609060101010101" charset="-122"/>
                <a:ea typeface="黑体" panose="02010609060101010101" charset="-122"/>
              </a:rPr>
              <a:t>57</a:t>
            </a:r>
            <a:r>
              <a:rPr lang="zh-CN" altLang="en-US" sz="2400">
                <a:latin typeface="黑体" panose="02010609060101010101" charset="-122"/>
                <a:ea typeface="黑体" panose="02010609060101010101" charset="-122"/>
              </a:rPr>
              <a:t>个</a:t>
            </a:r>
            <a:r>
              <a:rPr lang="en-US" altLang="zh-CN" sz="2400">
                <a:latin typeface="黑体" panose="02010609060101010101" charset="-122"/>
                <a:ea typeface="黑体" panose="02010609060101010101" charset="-122"/>
              </a:rPr>
              <a:t>layers</a:t>
            </a:r>
            <a:r>
              <a:rPr lang="zh-CN" altLang="en-US" sz="2400">
                <a:latin typeface="黑体" panose="02010609060101010101" charset="-122"/>
                <a:ea typeface="黑体" panose="02010609060101010101" charset="-122"/>
              </a:rPr>
              <a:t>进行分别的跳过，然后输入到</a:t>
            </a:r>
            <a:r>
              <a:rPr lang="en-US" altLang="zh-CN" sz="2400">
                <a:latin typeface="黑体" panose="02010609060101010101" charset="-122"/>
                <a:ea typeface="黑体" panose="02010609060101010101" charset="-122"/>
              </a:rPr>
              <a:t>DINOv2</a:t>
            </a:r>
            <a:r>
              <a:rPr lang="zh-CN" altLang="en-US" sz="2400">
                <a:latin typeface="黑体" panose="02010609060101010101" charset="-122"/>
                <a:ea typeface="黑体" panose="02010609060101010101" charset="-122"/>
              </a:rPr>
              <a:t>中比较参考图像和去除特定层后的生成</a:t>
            </a:r>
            <a:r>
              <a:rPr lang="zh-CN" altLang="en-US" sz="2400">
                <a:latin typeface="黑体" panose="02010609060101010101" charset="-122"/>
                <a:ea typeface="黑体" panose="02010609060101010101" charset="-122"/>
              </a:rPr>
              <a:t>相似度。</a:t>
            </a:r>
            <a:endParaRPr lang="zh-CN" altLang="en-US" sz="240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跳过层</a:t>
            </a:r>
            <a:r>
              <a:rPr lang="zh-CN" sz="3000" b="1" i="0">
                <a:solidFill>
                  <a:srgbClr val="000000"/>
                </a:solidFill>
                <a:latin typeface="微软雅黑" panose="020B0503020204020204" charset="-122"/>
              </a:rPr>
              <a:t>生成</a:t>
            </a:r>
            <a:endParaRPr lang="zh-CN" sz="3000" b="1" i="0">
              <a:solidFill>
                <a:srgbClr val="000000"/>
              </a:solidFill>
              <a:latin typeface="微软雅黑" panose="020B0503020204020204" charset="-122"/>
            </a:endParaRPr>
          </a:p>
        </p:txBody>
      </p:sp>
      <p:sp>
        <p:nvSpPr>
          <p:cNvPr id="5" name="New shape"/>
          <p:cNvSpPr/>
          <p:nvPr/>
        </p:nvSpPr>
        <p:spPr>
          <a:xfrm>
            <a:off x="911370" y="4724909"/>
            <a:ext cx="2532802" cy="1201436"/>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en-US" sz="2100" b="1" i="0">
                <a:solidFill>
                  <a:srgbClr val="0F3552"/>
                </a:solidFill>
                <a:latin typeface="微软雅黑" panose="020B0503020204020204" charset="-122"/>
              </a:rPr>
              <a:t>GPT</a:t>
            </a:r>
            <a:r>
              <a:rPr lang="zh-CN" altLang="en-US" sz="2100" b="1" i="0">
                <a:solidFill>
                  <a:srgbClr val="0F3552"/>
                </a:solidFill>
                <a:latin typeface="微软雅黑" panose="020B0503020204020204" charset="-122"/>
              </a:rPr>
              <a:t>生成随机提示词集合</a:t>
            </a:r>
            <a:r>
              <a:rPr lang="en-US" altLang="zh-CN" sz="2100" b="1" i="0">
                <a:solidFill>
                  <a:srgbClr val="0F3552"/>
                </a:solidFill>
                <a:latin typeface="微软雅黑" panose="020B0503020204020204" charset="-122"/>
              </a:rPr>
              <a:t>P</a:t>
            </a:r>
            <a:r>
              <a:rPr lang="zh-CN" altLang="en-US" sz="2100" b="1" i="0">
                <a:solidFill>
                  <a:srgbClr val="0F3552"/>
                </a:solidFill>
                <a:latin typeface="微软雅黑" panose="020B0503020204020204" charset="-122"/>
              </a:rPr>
              <a:t>（</a:t>
            </a:r>
            <a:r>
              <a:rPr lang="en-US" altLang="zh-CN" sz="2100" b="1" i="0">
                <a:solidFill>
                  <a:srgbClr val="0F3552"/>
                </a:solidFill>
                <a:latin typeface="微软雅黑" panose="020B0503020204020204" charset="-122"/>
              </a:rPr>
              <a:t>64</a:t>
            </a:r>
            <a:r>
              <a:rPr lang="zh-CN" altLang="en-US" sz="2100" b="1" i="0">
                <a:solidFill>
                  <a:srgbClr val="0F3552"/>
                </a:solidFill>
                <a:latin typeface="微软雅黑" panose="020B0503020204020204" charset="-122"/>
              </a:rPr>
              <a:t>个）</a:t>
            </a:r>
            <a:endParaRPr lang="zh-CN" altLang="en-US" sz="2100" b="1" i="0">
              <a:solidFill>
                <a:srgbClr val="0F3552"/>
              </a:solidFill>
              <a:latin typeface="微软雅黑" panose="020B0503020204020204" charset="-122"/>
            </a:endParaRPr>
          </a:p>
        </p:txBody>
      </p:sp>
      <p:sp>
        <p:nvSpPr>
          <p:cNvPr id="7" name="New shape"/>
          <p:cNvSpPr/>
          <p:nvPr/>
        </p:nvSpPr>
        <p:spPr>
          <a:xfrm>
            <a:off x="4295665" y="3213113"/>
            <a:ext cx="2532802" cy="652517"/>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zh-CN" sz="2100" b="1" i="0">
                <a:solidFill>
                  <a:srgbClr val="0F3552"/>
                </a:solidFill>
                <a:latin typeface="微软雅黑" panose="020B0503020204020204" charset="-122"/>
              </a:rPr>
              <a:t>随机种子集合</a:t>
            </a:r>
            <a:r>
              <a:rPr lang="en-US" altLang="zh-CN" sz="2100" b="1" i="0">
                <a:solidFill>
                  <a:srgbClr val="0F3552"/>
                </a:solidFill>
                <a:latin typeface="微软雅黑" panose="020B0503020204020204" charset="-122"/>
              </a:rPr>
              <a:t>S</a:t>
            </a:r>
            <a:endParaRPr lang="en-US" altLang="zh-CN" sz="2100" b="1" i="0">
              <a:solidFill>
                <a:srgbClr val="0F3552"/>
              </a:solidFill>
              <a:latin typeface="微软雅黑" panose="020B0503020204020204" charset="-122"/>
            </a:endParaRPr>
          </a:p>
        </p:txBody>
      </p:sp>
      <p:sp>
        <p:nvSpPr>
          <p:cNvPr id="9" name="New shape"/>
          <p:cNvSpPr/>
          <p:nvPr/>
        </p:nvSpPr>
        <p:spPr>
          <a:xfrm>
            <a:off x="7824470" y="1412867"/>
            <a:ext cx="2571750" cy="1201436"/>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50000"/>
              </a:lnSpc>
            </a:pPr>
            <a:r>
              <a:rPr lang="zh-CN" sz="2100" b="1" i="0">
                <a:solidFill>
                  <a:srgbClr val="0F3552"/>
                </a:solidFill>
                <a:latin typeface="微软雅黑" panose="020B0503020204020204" charset="-122"/>
              </a:rPr>
              <a:t>生成相应的参考图像集合</a:t>
            </a:r>
            <a:r>
              <a:rPr lang="en-US" altLang="zh-CN" sz="2100" b="1" i="0">
                <a:solidFill>
                  <a:srgbClr val="0F3552"/>
                </a:solidFill>
                <a:latin typeface="微软雅黑" panose="020B0503020204020204" charset="-122"/>
              </a:rPr>
              <a:t>Gref</a:t>
            </a:r>
            <a:endParaRPr lang="en-US" altLang="zh-CN" sz="2100" b="1" i="0">
              <a:solidFill>
                <a:srgbClr val="0F3552"/>
              </a:solidFill>
              <a:latin typeface="微软雅黑" panose="020B0503020204020204" charset="-122"/>
            </a:endParaRPr>
          </a:p>
        </p:txBody>
      </p:sp>
      <p:sp>
        <p:nvSpPr>
          <p:cNvPr id="10" name="圆角右箭头 9"/>
          <p:cNvSpPr/>
          <p:nvPr/>
        </p:nvSpPr>
        <p:spPr>
          <a:xfrm>
            <a:off x="1991360" y="3213100"/>
            <a:ext cx="2232660" cy="1453515"/>
          </a:xfrm>
          <a:prstGeom prst="bentArrow">
            <a:avLst/>
          </a:prstGeom>
          <a:gradFill>
            <a:gsLst>
              <a:gs pos="0">
                <a:schemeClr val="accent1">
                  <a:lumMod val="5000"/>
                  <a:lumOff val="95000"/>
                </a:schemeClr>
              </a:gs>
              <a:gs pos="71000">
                <a:schemeClr val="accent1">
                  <a:lumMod val="45000"/>
                  <a:lumOff val="55000"/>
                </a:schemeClr>
              </a:gs>
              <a:gs pos="100000">
                <a:schemeClr val="accent1">
                  <a:lumMod val="45000"/>
                  <a:lumOff val="55000"/>
                </a:schemeClr>
              </a:gs>
              <a:gs pos="3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圆角右箭头 10"/>
          <p:cNvSpPr/>
          <p:nvPr/>
        </p:nvSpPr>
        <p:spPr>
          <a:xfrm>
            <a:off x="5520055" y="1701165"/>
            <a:ext cx="2232660" cy="1453515"/>
          </a:xfrm>
          <a:prstGeom prst="bentArrow">
            <a:avLst/>
          </a:prstGeom>
          <a:gradFill>
            <a:gsLst>
              <a:gs pos="0">
                <a:schemeClr val="accent1">
                  <a:lumMod val="5000"/>
                  <a:lumOff val="95000"/>
                </a:schemeClr>
              </a:gs>
              <a:gs pos="71000">
                <a:schemeClr val="accent1">
                  <a:lumMod val="45000"/>
                  <a:lumOff val="55000"/>
                </a:schemeClr>
              </a:gs>
              <a:gs pos="100000">
                <a:schemeClr val="accent1">
                  <a:lumMod val="45000"/>
                  <a:lumOff val="55000"/>
                </a:schemeClr>
              </a:gs>
              <a:gs pos="3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2" name="文本框 11"/>
          <p:cNvSpPr txBox="1"/>
          <p:nvPr/>
        </p:nvSpPr>
        <p:spPr>
          <a:xfrm>
            <a:off x="1703705" y="2924810"/>
            <a:ext cx="2646680" cy="398780"/>
          </a:xfrm>
          <a:prstGeom prst="rect">
            <a:avLst/>
          </a:prstGeom>
          <a:noFill/>
        </p:spPr>
        <p:txBody>
          <a:bodyPr wrap="square" rtlCol="0">
            <a:spAutoFit/>
          </a:bodyPr>
          <a:p>
            <a:r>
              <a:rPr lang="zh-CN" altLang="en-US" sz="2000">
                <a:latin typeface="黑体" panose="02010609060101010101" charset="-122"/>
                <a:ea typeface="黑体" panose="02010609060101010101" charset="-122"/>
              </a:rPr>
              <a:t>一一匹配提示种子对</a:t>
            </a:r>
            <a:endParaRPr lang="zh-CN" altLang="en-US" sz="2000">
              <a:latin typeface="黑体" panose="02010609060101010101" charset="-122"/>
              <a:ea typeface="黑体" panose="02010609060101010101" charset="-122"/>
            </a:endParaRPr>
          </a:p>
        </p:txBody>
      </p:sp>
      <p:sp>
        <p:nvSpPr>
          <p:cNvPr id="13" name="文本框 12"/>
          <p:cNvSpPr txBox="1"/>
          <p:nvPr/>
        </p:nvSpPr>
        <p:spPr>
          <a:xfrm>
            <a:off x="5678805" y="1196975"/>
            <a:ext cx="2145665" cy="706755"/>
          </a:xfrm>
          <a:prstGeom prst="rect">
            <a:avLst/>
          </a:prstGeom>
          <a:noFill/>
        </p:spPr>
        <p:txBody>
          <a:bodyPr wrap="square" rtlCol="0">
            <a:spAutoFit/>
          </a:bodyPr>
          <a:p>
            <a:r>
              <a:rPr lang="zh-CN" altLang="en-US" sz="2000">
                <a:latin typeface="黑体" panose="02010609060101010101" charset="-122"/>
                <a:ea typeface="黑体" panose="02010609060101010101" charset="-122"/>
              </a:rPr>
              <a:t>输入到</a:t>
            </a:r>
            <a:r>
              <a:rPr lang="en-US" altLang="zh-CN" sz="2000">
                <a:latin typeface="黑体" panose="02010609060101010101" charset="-122"/>
                <a:ea typeface="黑体" panose="02010609060101010101" charset="-122"/>
              </a:rPr>
              <a:t>Flux</a:t>
            </a:r>
            <a:r>
              <a:rPr lang="zh-CN" altLang="en-US" sz="2000">
                <a:latin typeface="黑体" panose="02010609060101010101" charset="-122"/>
                <a:ea typeface="黑体" panose="02010609060101010101" charset="-122"/>
              </a:rPr>
              <a:t>模型中进行</a:t>
            </a:r>
            <a:r>
              <a:rPr lang="zh-CN" altLang="en-US" sz="2000">
                <a:latin typeface="黑体" panose="02010609060101010101" charset="-122"/>
                <a:ea typeface="黑体" panose="02010609060101010101" charset="-122"/>
              </a:rPr>
              <a:t>生成</a:t>
            </a:r>
            <a:endParaRPr lang="zh-CN" altLang="en-US" sz="2000">
              <a:latin typeface="黑体" panose="02010609060101010101" charset="-122"/>
              <a:ea typeface="黑体" panose="02010609060101010101" charset="-122"/>
            </a:endParaRPr>
          </a:p>
        </p:txBody>
      </p:sp>
      <p:sp>
        <p:nvSpPr>
          <p:cNvPr id="4" name="圆角右箭头 3"/>
          <p:cNvSpPr/>
          <p:nvPr>
            <p:custDataLst>
              <p:tags r:id="rId2"/>
            </p:custDataLst>
          </p:nvPr>
        </p:nvSpPr>
        <p:spPr>
          <a:xfrm flipV="1">
            <a:off x="5520055" y="3924300"/>
            <a:ext cx="2232660" cy="1453515"/>
          </a:xfrm>
          <a:prstGeom prst="bentArrow">
            <a:avLst/>
          </a:prstGeom>
          <a:gradFill>
            <a:gsLst>
              <a:gs pos="0">
                <a:schemeClr val="accent1">
                  <a:lumMod val="5000"/>
                  <a:lumOff val="95000"/>
                </a:schemeClr>
              </a:gs>
              <a:gs pos="71000">
                <a:schemeClr val="accent1">
                  <a:lumMod val="45000"/>
                  <a:lumOff val="55000"/>
                </a:schemeClr>
              </a:gs>
              <a:gs pos="100000">
                <a:schemeClr val="accent1">
                  <a:lumMod val="45000"/>
                  <a:lumOff val="55000"/>
                </a:schemeClr>
              </a:gs>
              <a:gs pos="3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New shape"/>
          <p:cNvSpPr/>
          <p:nvPr/>
        </p:nvSpPr>
        <p:spPr>
          <a:xfrm>
            <a:off x="7824470" y="3815703"/>
            <a:ext cx="2571750" cy="2299995"/>
          </a:xfrm>
          <a:prstGeom prst="roundRect">
            <a:avLst>
              <a:gd name="adj" fmla="val 20033"/>
            </a:avLst>
          </a:prstGeom>
          <a:solidFill>
            <a:srgbClr val="DAEBFC"/>
          </a:solidFill>
          <a:ln w="6350">
            <a:solidFill>
              <a:srgbClr val="5197F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gn="ctr">
              <a:lnSpc>
                <a:spcPct val="150000"/>
              </a:lnSpc>
            </a:pPr>
            <a:r>
              <a:rPr lang="zh-CN" sz="2100" b="1" i="0">
                <a:solidFill>
                  <a:srgbClr val="0F3552"/>
                </a:solidFill>
                <a:latin typeface="微软雅黑" panose="020B0503020204020204" charset="-122"/>
              </a:rPr>
              <a:t>每张参考图像都相应生成对应的</a:t>
            </a:r>
            <a:r>
              <a:rPr lang="en-US" altLang="zh-CN" sz="2100" b="1" i="0">
                <a:solidFill>
                  <a:srgbClr val="0F3552"/>
                </a:solidFill>
                <a:latin typeface="微软雅黑" panose="020B0503020204020204" charset="-122"/>
              </a:rPr>
              <a:t>57</a:t>
            </a:r>
            <a:r>
              <a:rPr lang="zh-CN" altLang="en-US" sz="2100" b="1" i="0">
                <a:solidFill>
                  <a:srgbClr val="0F3552"/>
                </a:solidFill>
                <a:latin typeface="微软雅黑" panose="020B0503020204020204" charset="-122"/>
              </a:rPr>
              <a:t>个跳过特定层的</a:t>
            </a:r>
            <a:r>
              <a:rPr lang="zh-CN" altLang="en-US" sz="2100" b="1" i="0">
                <a:solidFill>
                  <a:srgbClr val="0F3552"/>
                </a:solidFill>
                <a:latin typeface="微软雅黑" panose="020B0503020204020204" charset="-122"/>
              </a:rPr>
              <a:t>图像</a:t>
            </a:r>
            <a:endParaRPr lang="zh-CN" altLang="en-US" sz="2100" b="1" i="0">
              <a:solidFill>
                <a:srgbClr val="0F3552"/>
              </a:solidFill>
              <a:latin typeface="微软雅黑" panose="020B0503020204020204" charset="-122"/>
            </a:endParaRPr>
          </a:p>
        </p:txBody>
      </p:sp>
      <p:sp>
        <p:nvSpPr>
          <p:cNvPr id="15" name="文本框 14"/>
          <p:cNvSpPr txBox="1"/>
          <p:nvPr/>
        </p:nvSpPr>
        <p:spPr>
          <a:xfrm>
            <a:off x="5735955" y="5300980"/>
            <a:ext cx="2145665" cy="706755"/>
          </a:xfrm>
          <a:prstGeom prst="rect">
            <a:avLst/>
          </a:prstGeom>
          <a:noFill/>
        </p:spPr>
        <p:txBody>
          <a:bodyPr wrap="square" rtlCol="0">
            <a:spAutoFit/>
          </a:bodyPr>
          <a:p>
            <a:r>
              <a:rPr lang="zh-CN" altLang="en-US" sz="2000">
                <a:latin typeface="黑体" panose="02010609060101010101" charset="-122"/>
                <a:ea typeface="黑体" panose="02010609060101010101" charset="-122"/>
              </a:rPr>
              <a:t>修改</a:t>
            </a:r>
            <a:r>
              <a:rPr lang="en-US" altLang="zh-CN" sz="2000">
                <a:latin typeface="黑体" panose="02010609060101010101" charset="-122"/>
                <a:ea typeface="黑体" panose="02010609060101010101" charset="-122"/>
              </a:rPr>
              <a:t>Flux</a:t>
            </a:r>
            <a:r>
              <a:rPr lang="zh-CN" altLang="en-US" sz="2000">
                <a:latin typeface="黑体" panose="02010609060101010101" charset="-122"/>
                <a:ea typeface="黑体" panose="02010609060101010101" charset="-122"/>
              </a:rPr>
              <a:t>模型参数，跳过</a:t>
            </a:r>
            <a:r>
              <a:rPr lang="zh-CN" altLang="en-US" sz="2000">
                <a:latin typeface="黑体" panose="02010609060101010101" charset="-122"/>
                <a:ea typeface="黑体" panose="02010609060101010101" charset="-122"/>
              </a:rPr>
              <a:t>特定层</a:t>
            </a:r>
            <a:endParaRPr lang="zh-CN" altLang="en-US" sz="200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Vital Layers</a:t>
            </a:r>
            <a:endParaRPr lang="en-US" sz="3000" b="1" i="0">
              <a:solidFill>
                <a:srgbClr val="000000"/>
              </a:solidFill>
              <a:latin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5568315" y="692785"/>
            <a:ext cx="5243195" cy="73850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5304155" y="1557020"/>
            <a:ext cx="5507355" cy="358203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262890" y="908685"/>
            <a:ext cx="4156075" cy="5843905"/>
          </a:xfrm>
          <a:prstGeom prst="rect">
            <a:avLst/>
          </a:prstGeom>
        </p:spPr>
      </p:pic>
      <p:sp>
        <p:nvSpPr>
          <p:cNvPr id="9" name="文本框 8"/>
          <p:cNvSpPr txBox="1"/>
          <p:nvPr/>
        </p:nvSpPr>
        <p:spPr>
          <a:xfrm>
            <a:off x="5304155" y="5085080"/>
            <a:ext cx="6567805" cy="1568450"/>
          </a:xfrm>
          <a:prstGeom prst="rect">
            <a:avLst/>
          </a:prstGeom>
          <a:noFill/>
        </p:spPr>
        <p:txBody>
          <a:bodyPr wrap="square" rtlCol="0">
            <a:spAutoFit/>
          </a:bodyPr>
          <a:p>
            <a:r>
              <a:rPr lang="zh-CN" altLang="en-US" sz="2400" b="1">
                <a:latin typeface="+mn-ea"/>
                <a:cs typeface="+mn-ea"/>
              </a:rPr>
              <a:t>跳过特定层的效果并不一样，前三层若去除会导致完全的噪点生成，大部分中间层影响很小，有些层去除会完全改变生成的关键特征（</a:t>
            </a:r>
            <a:r>
              <a:rPr lang="en-US" altLang="zh-CN" sz="2400" b="1">
                <a:latin typeface="+mn-ea"/>
                <a:cs typeface="+mn-ea"/>
              </a:rPr>
              <a:t>G18</a:t>
            </a:r>
            <a:r>
              <a:rPr lang="zh-CN" altLang="en-US" sz="2400" b="1">
                <a:latin typeface="+mn-ea"/>
                <a:cs typeface="+mn-ea"/>
              </a:rPr>
              <a:t>），有些会改变纹理和细节（</a:t>
            </a:r>
            <a:r>
              <a:rPr lang="en-US" altLang="zh-CN" sz="2400" b="1">
                <a:latin typeface="+mn-ea"/>
                <a:cs typeface="+mn-ea"/>
              </a:rPr>
              <a:t>G56</a:t>
            </a:r>
            <a:r>
              <a:rPr lang="zh-CN" altLang="en-US" sz="2400" b="1">
                <a:latin typeface="+mn-ea"/>
                <a:cs typeface="+mn-ea"/>
              </a:rPr>
              <a:t>）</a:t>
            </a:r>
            <a:endParaRPr lang="zh-CN" altLang="en-US" sz="2400" b="1">
              <a:latin typeface="+mn-ea"/>
              <a:cs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Vital Layers</a:t>
            </a:r>
            <a:endParaRPr lang="en-US" sz="3000" b="1" i="0">
              <a:solidFill>
                <a:srgbClr val="000000"/>
              </a:solidFill>
              <a:latin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5568315" y="692785"/>
            <a:ext cx="5243195" cy="73850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5304155" y="1557020"/>
            <a:ext cx="5507355" cy="358203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262890" y="908685"/>
            <a:ext cx="4156075" cy="5843905"/>
          </a:xfrm>
          <a:prstGeom prst="rect">
            <a:avLst/>
          </a:prstGeom>
        </p:spPr>
      </p:pic>
      <p:sp>
        <p:nvSpPr>
          <p:cNvPr id="9" name="文本框 8"/>
          <p:cNvSpPr txBox="1"/>
          <p:nvPr/>
        </p:nvSpPr>
        <p:spPr>
          <a:xfrm>
            <a:off x="5304155" y="5085080"/>
            <a:ext cx="6567805" cy="1568450"/>
          </a:xfrm>
          <a:prstGeom prst="rect">
            <a:avLst/>
          </a:prstGeom>
          <a:noFill/>
        </p:spPr>
        <p:txBody>
          <a:bodyPr wrap="square" rtlCol="0">
            <a:spAutoFit/>
          </a:bodyPr>
          <a:p>
            <a:r>
              <a:rPr lang="zh-CN" altLang="en-US" sz="2400" b="1">
                <a:latin typeface="+mn-ea"/>
                <a:cs typeface="+mn-ea"/>
              </a:rPr>
              <a:t>根据设定某个特定阈值，我们可以得到相应的关键层的集合</a:t>
            </a:r>
            <a:r>
              <a:rPr lang="en-US" altLang="zh-CN" sz="2400" b="1">
                <a:latin typeface="+mn-ea"/>
                <a:cs typeface="+mn-ea"/>
              </a:rPr>
              <a:t>V</a:t>
            </a:r>
            <a:r>
              <a:rPr lang="zh-CN" altLang="en-US" sz="2400" b="1">
                <a:latin typeface="+mn-ea"/>
                <a:cs typeface="+mn-ea"/>
              </a:rPr>
              <a:t>（主要是头尾部分）</a:t>
            </a:r>
            <a:endParaRPr lang="en-US" altLang="zh-CN" sz="2400" b="1">
              <a:latin typeface="+mn-ea"/>
              <a:cs typeface="+mn-ea"/>
            </a:endParaRPr>
          </a:p>
          <a:p>
            <a:r>
              <a:rPr lang="zh-CN" altLang="en-US" sz="2400" b="1">
                <a:latin typeface="+mn-ea"/>
                <a:cs typeface="+mn-ea"/>
              </a:rPr>
              <a:t>从图上看可能是</a:t>
            </a:r>
            <a:r>
              <a:rPr lang="en-US" altLang="zh-CN" sz="2400" b="1">
                <a:latin typeface="+mn-ea"/>
                <a:cs typeface="+mn-ea"/>
              </a:rPr>
              <a:t>(17,18,26,29,32,54,55,57)</a:t>
            </a:r>
            <a:endParaRPr lang="en-US" altLang="zh-CN" sz="2400" b="1">
              <a:latin typeface="+mn-ea"/>
              <a:cs typeface="+mn-ea"/>
            </a:endParaRPr>
          </a:p>
          <a:p>
            <a:r>
              <a:rPr lang="zh-CN" altLang="en-US" sz="2400" b="1">
                <a:latin typeface="+mn-ea"/>
                <a:cs typeface="+mn-ea"/>
              </a:rPr>
              <a:t>实际上还有</a:t>
            </a:r>
            <a:r>
              <a:rPr lang="zh-CN" altLang="en-US" sz="2400" b="1">
                <a:latin typeface="+mn-ea"/>
                <a:cs typeface="+mn-ea"/>
              </a:rPr>
              <a:t>前三层</a:t>
            </a:r>
            <a:endParaRPr lang="zh-CN" altLang="en-US" sz="2400" b="1">
              <a:latin typeface="+mn-ea"/>
              <a:cs typeface="+mn-ea"/>
            </a:endParaRPr>
          </a:p>
        </p:txBody>
      </p:sp>
      <p:sp>
        <p:nvSpPr>
          <p:cNvPr id="10" name="矩形 9"/>
          <p:cNvSpPr/>
          <p:nvPr/>
        </p:nvSpPr>
        <p:spPr>
          <a:xfrm>
            <a:off x="6384290" y="1628775"/>
            <a:ext cx="1350010" cy="3240405"/>
          </a:xfrm>
          <a:prstGeom prst="rect">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752080" y="1628775"/>
            <a:ext cx="2640330" cy="3240405"/>
          </a:xfrm>
          <a:prstGeom prst="rect">
            <a:avLst/>
          </a:prstGeom>
          <a:noFill/>
          <a:ln w="38100"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000000"/>
                </a:solidFill>
                <a:latin typeface="微软雅黑" panose="020B0503020204020204" charset="-122"/>
              </a:rPr>
              <a:t>Vital Layers Edition</a:t>
            </a:r>
            <a:endParaRPr lang="en-US" sz="3000" b="1" i="0">
              <a:solidFill>
                <a:srgbClr val="000000"/>
              </a:solidFill>
              <a:latin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custDataLst>
                  <p:tags r:id="rId2"/>
                </p:custDataLst>
              </p:nvPr>
            </p:nvSpPr>
            <p:spPr>
              <a:xfrm>
                <a:off x="623570" y="1917065"/>
                <a:ext cx="10335260" cy="2553335"/>
              </a:xfrm>
              <a:prstGeom prst="rect">
                <a:avLst/>
              </a:prstGeom>
              <a:noFill/>
            </p:spPr>
            <p:txBody>
              <a:bodyPr wrap="square" rtlCol="0">
                <a:spAutoFit/>
              </a:bodyPr>
              <a:p>
                <a:r>
                  <a:rPr lang="en-US" altLang="zh-CN" sz="4000">
                    <a:latin typeface="Calibri" panose="020F0502020204030204" charset="0"/>
                    <a:cs typeface="Calibri" panose="020F0502020204030204" charset="0"/>
                  </a:rPr>
                  <a:t>W</a:t>
                </a:r>
                <a:r>
                  <a:rPr lang="zh-CN" altLang="en-US" sz="4000">
                    <a:latin typeface="Calibri" panose="020F0502020204030204" charset="0"/>
                    <a:cs typeface="Calibri" panose="020F0502020204030204" charset="0"/>
                  </a:rPr>
                  <a:t>e propose generating both </a:t>
                </a:r>
                <a:r>
                  <a:rPr lang="zh-CN" altLang="en-US" sz="4000">
                    <a:solidFill>
                      <a:srgbClr val="FF0000"/>
                    </a:solidFill>
                    <a:latin typeface="Calibri" panose="020F0502020204030204" charset="0"/>
                    <a:cs typeface="Calibri" panose="020F0502020204030204" charset="0"/>
                  </a:rPr>
                  <a:t>x and </a:t>
                </a:r>
                <a14:m>
                  <m:oMath xmlns:m="http://schemas.openxmlformats.org/officeDocument/2006/math">
                    <m:acc>
                      <m:accPr>
                        <m:ctrlPr>
                          <a:rPr lang="en-US" altLang="zh-CN" sz="4000" i="1">
                            <a:solidFill>
                              <a:srgbClr val="FF0000"/>
                            </a:solidFill>
                            <a:latin typeface="Cambria Math" panose="02040503050406030204" charset="0"/>
                            <a:cs typeface="Cambria Math" panose="02040503050406030204" charset="0"/>
                          </a:rPr>
                        </m:ctrlPr>
                      </m:accPr>
                      <m:e>
                        <m:r>
                          <a:rPr lang="en-US" altLang="zh-CN" sz="4000" i="1">
                            <a:solidFill>
                              <a:srgbClr val="FF0000"/>
                            </a:solidFill>
                            <a:latin typeface="Cambria Math" panose="02040503050406030204" charset="0"/>
                            <a:cs typeface="Cambria Math" panose="02040503050406030204" charset="0"/>
                          </a:rPr>
                          <m:t>𝑥</m:t>
                        </m:r>
                      </m:e>
                    </m:acc>
                  </m:oMath>
                </a14:m>
                <a:r>
                  <a:rPr lang="zh-CN" altLang="en-US" sz="4000">
                    <a:solidFill>
                      <a:srgbClr val="FF0000"/>
                    </a:solidFill>
                    <a:latin typeface="Calibri" panose="020F0502020204030204" charset="0"/>
                    <a:cs typeface="Calibri" panose="020F0502020204030204" charset="0"/>
                  </a:rPr>
                  <a:t> in parallel </a:t>
                </a:r>
                <a:r>
                  <a:rPr lang="zh-CN" altLang="en-US" sz="4000">
                    <a:latin typeface="Calibri" panose="020F0502020204030204" charset="0"/>
                    <a:cs typeface="Calibri" panose="020F0502020204030204" charset="0"/>
                  </a:rPr>
                  <a:t>while </a:t>
                </a:r>
                <a:r>
                  <a:rPr lang="zh-CN" altLang="en-US" sz="4000">
                    <a:solidFill>
                      <a:srgbClr val="FF0000"/>
                    </a:solidFill>
                    <a:latin typeface="Calibri" panose="020F0502020204030204" charset="0"/>
                    <a:cs typeface="Calibri" panose="020F0502020204030204" charset="0"/>
                  </a:rPr>
                  <a:t>selectively replacing the image embeddings</a:t>
                </a:r>
                <a:r>
                  <a:rPr lang="zh-CN" altLang="en-US" sz="4000">
                    <a:latin typeface="Calibri" panose="020F0502020204030204" charset="0"/>
                    <a:cs typeface="Calibri" panose="020F0502020204030204" charset="0"/>
                  </a:rPr>
                  <a:t> of </a:t>
                </a:r>
                <a14:m>
                  <m:oMath xmlns:m="http://schemas.openxmlformats.org/officeDocument/2006/math">
                    <m:acc>
                      <m:accPr>
                        <m:ctrlPr>
                          <a:rPr lang="en-US" altLang="zh-CN" sz="4000" i="1">
                            <a:latin typeface="Cambria Math" panose="02040503050406030204" charset="0"/>
                            <a:cs typeface="Cambria Math" panose="02040503050406030204" charset="0"/>
                          </a:rPr>
                        </m:ctrlPr>
                      </m:accPr>
                      <m:e>
                        <m:r>
                          <a:rPr lang="en-US" altLang="zh-CN" sz="4000" i="1">
                            <a:latin typeface="Cambria Math" panose="02040503050406030204" charset="0"/>
                            <a:cs typeface="Cambria Math" panose="02040503050406030204" charset="0"/>
                          </a:rPr>
                          <m:t>𝑥</m:t>
                        </m:r>
                      </m:e>
                    </m:acc>
                  </m:oMath>
                </a14:m>
                <a:r>
                  <a:rPr lang="zh-CN" altLang="en-US" sz="4000">
                    <a:latin typeface="Calibri" panose="020F0502020204030204" charset="0"/>
                    <a:cs typeface="Calibri" panose="020F0502020204030204" charset="0"/>
                  </a:rPr>
                  <a:t> with those of x, but </a:t>
                </a:r>
                <a:r>
                  <a:rPr lang="zh-CN" altLang="en-US" sz="4000">
                    <a:solidFill>
                      <a:srgbClr val="FF0000"/>
                    </a:solidFill>
                    <a:latin typeface="Calibri" panose="020F0502020204030204" charset="0"/>
                    <a:cs typeface="Calibri" panose="020F0502020204030204" charset="0"/>
                  </a:rPr>
                  <a:t>only within the vital layers</a:t>
                </a:r>
                <a:r>
                  <a:rPr lang="zh-CN" altLang="en-US" sz="4000">
                    <a:latin typeface="Calibri" panose="020F0502020204030204" charset="0"/>
                    <a:cs typeface="Calibri" panose="020F0502020204030204" charset="0"/>
                  </a:rPr>
                  <a:t> set V .</a:t>
                </a:r>
                <a:endParaRPr lang="zh-CN" altLang="en-US" sz="4000">
                  <a:latin typeface="Calibri" panose="020F0502020204030204" charset="0"/>
                  <a:cs typeface="Calibri" panose="020F0502020204030204" charset="0"/>
                </a:endParaRPr>
              </a:p>
            </p:txBody>
          </p:sp>
        </mc:Choice>
        <mc:Fallback>
          <p:sp>
            <p:nvSpPr>
              <p:cNvPr id="4" name="文本框 3"/>
              <p:cNvSpPr txBox="1">
                <a:spLocks noRot="1" noChangeAspect="1" noMove="1" noResize="1" noEditPoints="1" noAdjustHandles="1" noChangeArrowheads="1" noChangeShapeType="1" noTextEdit="1"/>
              </p:cNvSpPr>
              <p:nvPr>
                <p:custDataLst>
                  <p:tags r:id="rId3"/>
                </p:custDataLst>
              </p:nvPr>
            </p:nvSpPr>
            <p:spPr>
              <a:xfrm>
                <a:off x="623570" y="1917065"/>
                <a:ext cx="10335260" cy="2553335"/>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文本框 5"/>
          <p:cNvSpPr txBox="1"/>
          <p:nvPr/>
        </p:nvSpPr>
        <p:spPr>
          <a:xfrm>
            <a:off x="4079875" y="4940935"/>
            <a:ext cx="2824480" cy="829945"/>
          </a:xfrm>
          <a:prstGeom prst="rect">
            <a:avLst/>
          </a:prstGeom>
          <a:noFill/>
        </p:spPr>
        <p:txBody>
          <a:bodyPr wrap="square" rtlCol="0">
            <a:spAutoFit/>
          </a:bodyPr>
          <a:p>
            <a:r>
              <a:rPr lang="en-US" altLang="zh-CN" sz="4800" b="1">
                <a:solidFill>
                  <a:srgbClr val="FF0000"/>
                </a:solidFill>
              </a:rPr>
              <a:t>But HOW?</a:t>
            </a:r>
            <a:endParaRPr lang="en-US" altLang="zh-CN" sz="4800"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理解有效性的</a:t>
            </a:r>
            <a:r>
              <a:rPr lang="zh-CN" altLang="en-US" sz="3000" b="1" i="0">
                <a:solidFill>
                  <a:srgbClr val="000000"/>
                </a:solidFill>
                <a:latin typeface="微软雅黑" panose="020B0503020204020204" charset="-122"/>
              </a:rPr>
              <a:t>原理</a:t>
            </a:r>
            <a:endParaRPr lang="zh-CN" altLang="en-US" sz="3000" b="1" i="0">
              <a:solidFill>
                <a:srgbClr val="000000"/>
              </a:solidFill>
              <a:latin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479425" y="836930"/>
            <a:ext cx="11284585" cy="3990340"/>
          </a:xfrm>
          <a:prstGeom prst="rect">
            <a:avLst/>
          </a:prstGeom>
        </p:spPr>
      </p:pic>
      <p:sp>
        <p:nvSpPr>
          <p:cNvPr id="6" name="文本框 5"/>
          <p:cNvSpPr txBox="1"/>
          <p:nvPr/>
        </p:nvSpPr>
        <p:spPr>
          <a:xfrm>
            <a:off x="1125220" y="5013960"/>
            <a:ext cx="9973310" cy="1753235"/>
          </a:xfrm>
          <a:prstGeom prst="rect">
            <a:avLst/>
          </a:prstGeom>
          <a:noFill/>
        </p:spPr>
        <p:txBody>
          <a:bodyPr wrap="square" rtlCol="0">
            <a:spAutoFit/>
          </a:bodyPr>
          <a:p>
            <a:r>
              <a:rPr lang="zh-CN" altLang="en-US" b="1"/>
              <a:t>左侧为关键层，右侧是非关键层，黄色点是理论上应保持不变的地方，红色点是需要编辑的地方，分别可视化了注意力在不同的位置</a:t>
            </a:r>
            <a:endParaRPr lang="zh-CN" altLang="en-US" b="1"/>
          </a:p>
          <a:p>
            <a:endParaRPr lang="zh-CN" altLang="en-US" b="1"/>
          </a:p>
          <a:p>
            <a:r>
              <a:rPr lang="zh-CN" altLang="en-US" b="1"/>
              <a:t>结果显示，关键层注入能有效平衡视觉特征与文本引导：不变区域主要关注视觉特征，编辑区域则聚焦于相关文本提示；而非关键层注入则以视觉特征为主，难以体现文本驱动的修改。这表明</a:t>
            </a:r>
            <a:r>
              <a:rPr lang="zh-CN" altLang="en-US" b="1">
                <a:solidFill>
                  <a:srgbClr val="FF0000"/>
                </a:solidFill>
              </a:rPr>
              <a:t>关键层注入特征可实现更好的内容保留与文本引导的融合。</a:t>
            </a:r>
            <a:endParaRPr lang="zh-CN" altLang="en-US" b="1">
              <a:solidFill>
                <a:srgbClr val="FF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真实图像</a:t>
            </a:r>
            <a:r>
              <a:rPr lang="zh-CN" altLang="en-US" sz="3000" b="1" i="0">
                <a:solidFill>
                  <a:srgbClr val="000000"/>
                </a:solidFill>
                <a:latin typeface="微软雅黑" panose="020B0503020204020204" charset="-122"/>
              </a:rPr>
              <a:t>重建</a:t>
            </a:r>
            <a:endParaRPr lang="zh-CN" altLang="en-US" sz="3000" b="1" i="0">
              <a:solidFill>
                <a:srgbClr val="000000"/>
              </a:solidFill>
              <a:latin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911225" y="1917065"/>
            <a:ext cx="5543550" cy="4191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982980" y="3366135"/>
            <a:ext cx="5819775" cy="523875"/>
          </a:xfrm>
          <a:prstGeom prst="rect">
            <a:avLst/>
          </a:prstGeom>
        </p:spPr>
      </p:pic>
      <p:sp>
        <p:nvSpPr>
          <p:cNvPr id="8" name="文本框 7"/>
          <p:cNvSpPr txBox="1"/>
          <p:nvPr/>
        </p:nvSpPr>
        <p:spPr>
          <a:xfrm>
            <a:off x="1022985" y="1282065"/>
            <a:ext cx="4064000" cy="460375"/>
          </a:xfrm>
          <a:prstGeom prst="rect">
            <a:avLst/>
          </a:prstGeom>
          <a:noFill/>
        </p:spPr>
        <p:txBody>
          <a:bodyPr wrap="square" rtlCol="0">
            <a:spAutoFit/>
          </a:bodyPr>
          <a:p>
            <a:r>
              <a:rPr lang="zh-CN" altLang="en-US" sz="2400" b="1"/>
              <a:t>前向生成</a:t>
            </a:r>
            <a:r>
              <a:rPr lang="zh-CN" altLang="en-US" sz="2400" b="1"/>
              <a:t>步骤</a:t>
            </a:r>
            <a:endParaRPr lang="zh-CN" altLang="en-US" sz="2400" b="1"/>
          </a:p>
        </p:txBody>
      </p:sp>
      <mc:AlternateContent xmlns:mc="http://schemas.openxmlformats.org/markup-compatibility/2006">
        <mc:Choice xmlns:a14="http://schemas.microsoft.com/office/drawing/2010/main" Requires="a14">
          <p:sp>
            <p:nvSpPr>
              <p:cNvPr id="9" name="文本框 8"/>
              <p:cNvSpPr txBox="1"/>
              <p:nvPr/>
            </p:nvSpPr>
            <p:spPr>
              <a:xfrm>
                <a:off x="1043940" y="2781300"/>
                <a:ext cx="6798310" cy="460375"/>
              </a:xfrm>
              <a:prstGeom prst="rect">
                <a:avLst/>
              </a:prstGeom>
              <a:noFill/>
            </p:spPr>
            <p:txBody>
              <a:bodyPr wrap="square" rtlCol="0">
                <a:spAutoFit/>
              </a:bodyPr>
              <a:p>
                <a:r>
                  <a:rPr lang="zh-CN" altLang="en-US" sz="2400" b="1"/>
                  <a:t>反演步骤（近似认为</a:t>
                </a:r>
                <a14:m>
                  <m:oMath xmlns:m="http://schemas.openxmlformats.org/officeDocument/2006/math">
                    <m:r>
                      <a:rPr lang="en-US" altLang="zh-CN" sz="2400" b="1" i="1">
                        <a:latin typeface="Cambria Math" panose="02040503050406030204" charset="0"/>
                        <a:cs typeface="Cambria Math" panose="02040503050406030204" charset="0"/>
                      </a:rPr>
                      <m:t>𝒖</m:t>
                    </m:r>
                    <m:r>
                      <a:rPr lang="en-US" altLang="zh-CN" sz="2400" b="1" i="1">
                        <a:latin typeface="Cambria Math" panose="02040503050406030204" charset="0"/>
                        <a:cs typeface="Cambria Math" panose="02040503050406030204" charset="0"/>
                      </a:rPr>
                      <m:t>(</m:t>
                    </m:r>
                    <m:sSub>
                      <m:sSubPr>
                        <m:ctrlPr>
                          <a:rPr lang="en-US" altLang="zh-CN" sz="2400" b="1"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𝒛</m:t>
                        </m:r>
                      </m:e>
                      <m:sub>
                        <m:r>
                          <a:rPr lang="en-US" altLang="zh-CN" sz="2400" b="1" i="1">
                            <a:latin typeface="Cambria Math" panose="02040503050406030204" charset="0"/>
                            <a:cs typeface="Cambria Math" panose="02040503050406030204" charset="0"/>
                          </a:rPr>
                          <m:t>𝒕</m:t>
                        </m:r>
                      </m:sub>
                    </m:sSub>
                    <m:r>
                      <a:rPr lang="en-US" altLang="zh-CN" sz="2400" b="1" i="1">
                        <a:latin typeface="Cambria Math" panose="02040503050406030204" charset="0"/>
                        <a:cs typeface="Cambria Math" panose="02040503050406030204" charset="0"/>
                      </a:rPr>
                      <m:t>)≈</m:t>
                    </m:r>
                    <m:r>
                      <a:rPr lang="en-US" altLang="zh-CN" sz="2400" b="1" i="1">
                        <a:latin typeface="Cambria Math" panose="02040503050406030204" charset="0"/>
                        <a:cs typeface="Cambria Math" panose="02040503050406030204" charset="0"/>
                      </a:rPr>
                      <m:t>𝒖</m:t>
                    </m:r>
                    <m:r>
                      <a:rPr lang="en-US" altLang="zh-CN" sz="2400" b="1" i="1">
                        <a:latin typeface="Cambria Math" panose="02040503050406030204" charset="0"/>
                        <a:cs typeface="Cambria Math" panose="02040503050406030204" charset="0"/>
                      </a:rPr>
                      <m:t>(</m:t>
                    </m:r>
                    <m:sSub>
                      <m:sSubPr>
                        <m:ctrlPr>
                          <a:rPr lang="en-US" altLang="zh-CN" sz="2400" b="1" i="1">
                            <a:latin typeface="Cambria Math" panose="02040503050406030204" charset="0"/>
                            <a:cs typeface="Cambria Math" panose="02040503050406030204" charset="0"/>
                          </a:rPr>
                        </m:ctrlPr>
                      </m:sSubPr>
                      <m:e>
                        <m:r>
                          <a:rPr lang="en-US" altLang="zh-CN" sz="2400" b="1" i="1">
                            <a:latin typeface="Cambria Math" panose="02040503050406030204" charset="0"/>
                            <a:cs typeface="Cambria Math" panose="02040503050406030204" charset="0"/>
                          </a:rPr>
                          <m:t>𝒛</m:t>
                        </m:r>
                      </m:e>
                      <m:sub>
                        <m:r>
                          <a:rPr lang="en-US" altLang="zh-CN" sz="2400" b="1" i="1">
                            <a:latin typeface="Cambria Math" panose="02040503050406030204" charset="0"/>
                            <a:cs typeface="Cambria Math" panose="02040503050406030204" charset="0"/>
                          </a:rPr>
                          <m:t>𝒕</m:t>
                        </m:r>
                        <m:r>
                          <a:rPr lang="en-US" altLang="zh-CN" sz="2400" b="1" i="1">
                            <a:latin typeface="Cambria Math" panose="02040503050406030204" charset="0"/>
                            <a:cs typeface="Cambria Math" panose="02040503050406030204" charset="0"/>
                          </a:rPr>
                          <m:t>−</m:t>
                        </m:r>
                        <m:r>
                          <a:rPr lang="en-US" altLang="zh-CN" sz="2400" b="1" i="1">
                            <a:latin typeface="Cambria Math" panose="02040503050406030204" charset="0"/>
                            <a:cs typeface="Cambria Math" panose="02040503050406030204" charset="0"/>
                          </a:rPr>
                          <m:t>𝟏</m:t>
                        </m:r>
                      </m:sub>
                    </m:sSub>
                    <m:r>
                      <a:rPr lang="en-US" altLang="zh-CN" sz="2400" b="1" i="1">
                        <a:latin typeface="Cambria Math" panose="02040503050406030204" charset="0"/>
                        <a:cs typeface="Cambria Math" panose="02040503050406030204" charset="0"/>
                      </a:rPr>
                      <m:t>)</m:t>
                    </m:r>
                  </m:oMath>
                </a14:m>
                <a:r>
                  <a:rPr lang="zh-CN" altLang="en-US" sz="2400">
                    <a:latin typeface="Cambria Math" panose="02040503050406030204" charset="0"/>
                    <a:cs typeface="Cambria Math" panose="02040503050406030204" charset="0"/>
                  </a:rPr>
                  <a:t>）</a:t>
                </a:r>
                <a:endParaRPr lang="zh-CN" altLang="en-US" sz="2400">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1043940" y="2781300"/>
                <a:ext cx="6798310" cy="460375"/>
              </a:xfrm>
              <a:prstGeom prst="rect">
                <a:avLst/>
              </a:prstGeom>
              <a:blipFill rotWithShape="1">
                <a:blip r:embed="rId6"/>
                <a:stretch>
                  <a:fillRect/>
                </a:stretch>
              </a:blipFill>
            </p:spPr>
            <p:txBody>
              <a:bodyPr/>
              <a:lstStyle/>
              <a:p>
                <a:r>
                  <a:rPr lang="zh-CN" altLang="en-US">
                    <a:noFill/>
                  </a:rPr>
                  <a:t> </a:t>
                </a:r>
              </a:p>
            </p:txBody>
          </p:sp>
        </mc:Fallback>
      </mc:AlternateContent>
      <p:sp>
        <p:nvSpPr>
          <p:cNvPr id="10" name="文本框 9"/>
          <p:cNvSpPr txBox="1"/>
          <p:nvPr/>
        </p:nvSpPr>
        <p:spPr>
          <a:xfrm>
            <a:off x="999490" y="4221480"/>
            <a:ext cx="9352915" cy="829945"/>
          </a:xfrm>
          <a:prstGeom prst="rect">
            <a:avLst/>
          </a:prstGeom>
          <a:noFill/>
        </p:spPr>
        <p:txBody>
          <a:bodyPr wrap="square" rtlCol="0">
            <a:spAutoFit/>
          </a:bodyPr>
          <a:p>
            <a:r>
              <a:rPr lang="zh-CN" altLang="en-US" sz="2400">
                <a:latin typeface="Calibri" panose="020F0502020204030204" charset="0"/>
                <a:cs typeface="Calibri" panose="020F0502020204030204" charset="0"/>
              </a:rPr>
              <a:t>latent nudging: multiplying the initial </a:t>
            </a:r>
            <a:r>
              <a:rPr lang="zh-CN" altLang="en-US" sz="2400">
                <a:solidFill>
                  <a:srgbClr val="FF0000"/>
                </a:solidFill>
                <a:latin typeface="Calibri" panose="020F0502020204030204" charset="0"/>
                <a:cs typeface="Calibri" panose="020F0502020204030204" charset="0"/>
              </a:rPr>
              <a:t>latent z0 by a small scalar λ = 1.15</a:t>
            </a:r>
            <a:r>
              <a:rPr lang="zh-CN" altLang="en-US" sz="2400">
                <a:latin typeface="Calibri" panose="020F0502020204030204" charset="0"/>
                <a:cs typeface="Calibri" panose="020F0502020204030204" charset="0"/>
              </a:rPr>
              <a:t> to slightly offset it from the training distribution</a:t>
            </a:r>
            <a:endParaRPr lang="zh-CN" altLang="en-US" sz="2400">
              <a:latin typeface="Calibri" panose="020F0502020204030204" charset="0"/>
              <a:cs typeface="Calibri" panose="020F0502020204030204"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F3552"/>
                </a:solidFill>
                <a:latin typeface="微软雅黑" panose="020B0503020204020204" charset="-122"/>
              </a:rPr>
              <a:t>03</a:t>
            </a:r>
            <a:endParaRPr sz="4800" b="1" i="0">
              <a:solidFill>
                <a:srgbClr val="0F3552"/>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197FC"/>
                </a:solidFill>
                <a:latin typeface="微软雅黑" panose="020B0503020204020204" charset="-122"/>
              </a:rPr>
              <a:t>实验验证</a:t>
            </a:r>
            <a:endParaRPr sz="4800" b="1" i="0">
              <a:solidFill>
                <a:srgbClr val="5197FC"/>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配置</a:t>
            </a:r>
            <a:r>
              <a:rPr lang="en-US" altLang="zh-CN" sz="3000" b="1" i="0">
                <a:solidFill>
                  <a:srgbClr val="000000"/>
                </a:solidFill>
                <a:latin typeface="微软雅黑" panose="020B0503020204020204" charset="-122"/>
              </a:rPr>
              <a:t>Flux</a:t>
            </a:r>
            <a:endParaRPr lang="zh-CN" altLang="en-US" sz="3000" b="1" i="0">
              <a:solidFill>
                <a:srgbClr val="000000"/>
              </a:solidFill>
              <a:latin typeface="微软雅黑" panose="020B0503020204020204" charset="-122"/>
            </a:endParaRPr>
          </a:p>
        </p:txBody>
      </p:sp>
      <p:pic>
        <p:nvPicPr>
          <p:cNvPr id="4" name="图片 3"/>
          <p:cNvPicPr>
            <a:picLocks noChangeAspect="1"/>
          </p:cNvPicPr>
          <p:nvPr>
            <p:custDataLst>
              <p:tags r:id="rId2"/>
            </p:custDataLst>
          </p:nvPr>
        </p:nvPicPr>
        <p:blipFill>
          <a:blip r:embed="rId3"/>
          <a:srcRect t="13344"/>
          <a:stretch>
            <a:fillRect/>
          </a:stretch>
        </p:blipFill>
        <p:spPr>
          <a:xfrm>
            <a:off x="983615" y="908685"/>
            <a:ext cx="4931410" cy="39751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500495" y="259080"/>
            <a:ext cx="4768850" cy="640334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1127125" y="4905375"/>
            <a:ext cx="3606800" cy="1881505"/>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979200"/>
            <a:ext cx="3672000" cy="511200"/>
          </a:xfrm>
          <a:prstGeom prst="rect">
            <a:avLst/>
          </a:prstGeom>
          <a:ln>
            <a:noFill/>
          </a:ln>
        </p:spPr>
      </p:pic>
      <p:sp>
        <p:nvSpPr>
          <p:cNvPr id="3" name="New shape"/>
          <p:cNvSpPr/>
          <p:nvPr/>
        </p:nvSpPr>
        <p:spPr>
          <a:xfrm>
            <a:off x="1055435" y="1412931"/>
            <a:ext cx="2482880"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197FC"/>
                </a:solidFill>
                <a:latin typeface="微软雅黑" panose="020B0503020204020204" charset="-122"/>
              </a:rPr>
              <a:t>目录</a:t>
            </a:r>
            <a:endParaRPr sz="4800" b="1" i="0">
              <a:solidFill>
                <a:srgbClr val="5197FC"/>
              </a:solidFill>
              <a:latin typeface="微软雅黑" panose="020B0503020204020204" charset="-122"/>
            </a:endParaRPr>
          </a:p>
        </p:txBody>
      </p:sp>
      <p:sp>
        <p:nvSpPr>
          <p:cNvPr id="4" name="New shape"/>
          <p:cNvSpPr/>
          <p:nvPr/>
        </p:nvSpPr>
        <p:spPr>
          <a:xfrm>
            <a:off x="5735955" y="1340803"/>
            <a:ext cx="3093720" cy="4399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sz="2800" b="1">
                <a:solidFill>
                  <a:srgbClr val="0F3552"/>
                </a:solidFill>
                <a:latin typeface="微软雅黑" panose="020B0503020204020204" charset="-122"/>
              </a:rPr>
              <a:t>01</a:t>
            </a:r>
            <a:r>
              <a:rPr lang="en-US" sz="2800" b="1">
                <a:solidFill>
                  <a:srgbClr val="0F3552"/>
                </a:solidFill>
                <a:latin typeface="微软雅黑" panose="020B0503020204020204" charset="-122"/>
              </a:rPr>
              <a:t> </a:t>
            </a:r>
            <a:r>
              <a:rPr sz="2800" b="1" i="0">
                <a:solidFill>
                  <a:srgbClr val="000000"/>
                </a:solidFill>
                <a:latin typeface="微软雅黑" panose="020B0503020204020204" charset="-122"/>
              </a:rPr>
              <a:t>引言</a:t>
            </a:r>
            <a:endParaRPr sz="2800" b="1" i="0">
              <a:solidFill>
                <a:srgbClr val="000000"/>
              </a:solidFill>
              <a:latin typeface="微软雅黑" panose="020B0503020204020204" charset="-122"/>
            </a:endParaRPr>
          </a:p>
          <a:p>
            <a:pPr>
              <a:lnSpc>
                <a:spcPct val="150000"/>
              </a:lnSpc>
            </a:pPr>
            <a:endParaRPr sz="2800" b="1" i="0">
              <a:solidFill>
                <a:srgbClr val="000000"/>
              </a:solidFill>
              <a:latin typeface="微软雅黑" panose="020B0503020204020204" charset="-122"/>
            </a:endParaRPr>
          </a:p>
          <a:p>
            <a:pPr>
              <a:lnSpc>
                <a:spcPct val="150000"/>
              </a:lnSpc>
            </a:pPr>
            <a:r>
              <a:rPr sz="2800" b="1" i="0">
                <a:solidFill>
                  <a:srgbClr val="000000"/>
                </a:solidFill>
                <a:latin typeface="微软雅黑" panose="020B0503020204020204" charset="-122"/>
              </a:rPr>
              <a:t>02</a:t>
            </a:r>
            <a:r>
              <a:rPr lang="en-US" sz="2800" b="1" i="0">
                <a:solidFill>
                  <a:srgbClr val="000000"/>
                </a:solidFill>
                <a:latin typeface="微软雅黑" panose="020B0503020204020204" charset="-122"/>
              </a:rPr>
              <a:t> </a:t>
            </a:r>
            <a:r>
              <a:rPr sz="2800" b="1" i="0">
                <a:solidFill>
                  <a:srgbClr val="000000"/>
                </a:solidFill>
                <a:latin typeface="微软雅黑" panose="020B0503020204020204" charset="-122"/>
              </a:rPr>
              <a:t>方法概述</a:t>
            </a:r>
            <a:endParaRPr sz="2800" b="1" i="0">
              <a:solidFill>
                <a:srgbClr val="000000"/>
              </a:solidFill>
              <a:latin typeface="微软雅黑" panose="020B0503020204020204" charset="-122"/>
            </a:endParaRPr>
          </a:p>
          <a:p>
            <a:pPr>
              <a:lnSpc>
                <a:spcPct val="150000"/>
              </a:lnSpc>
            </a:pPr>
            <a:endParaRPr sz="2800" b="1" i="0">
              <a:solidFill>
                <a:srgbClr val="000000"/>
              </a:solidFill>
              <a:latin typeface="微软雅黑" panose="020B0503020204020204" charset="-122"/>
            </a:endParaRPr>
          </a:p>
          <a:p>
            <a:pPr>
              <a:lnSpc>
                <a:spcPct val="150000"/>
              </a:lnSpc>
            </a:pPr>
            <a:r>
              <a:rPr sz="2800" b="1">
                <a:solidFill>
                  <a:srgbClr val="0F3552"/>
                </a:solidFill>
                <a:latin typeface="微软雅黑" panose="020B0503020204020204" charset="-122"/>
                <a:sym typeface="+mn-ea"/>
              </a:rPr>
              <a:t>03</a:t>
            </a:r>
            <a:r>
              <a:rPr lang="en-US" sz="2800" b="1">
                <a:solidFill>
                  <a:srgbClr val="0F3552"/>
                </a:solidFill>
                <a:latin typeface="微软雅黑" panose="020B0503020204020204" charset="-122"/>
                <a:sym typeface="+mn-ea"/>
              </a:rPr>
              <a:t> </a:t>
            </a:r>
            <a:r>
              <a:rPr sz="2800" b="1">
                <a:solidFill>
                  <a:srgbClr val="000000"/>
                </a:solidFill>
                <a:latin typeface="微软雅黑" panose="020B0503020204020204" charset="-122"/>
                <a:sym typeface="+mn-ea"/>
              </a:rPr>
              <a:t>实验验证</a:t>
            </a:r>
            <a:endParaRPr sz="2800" b="1">
              <a:solidFill>
                <a:srgbClr val="000000"/>
              </a:solidFill>
              <a:latin typeface="微软雅黑" panose="020B0503020204020204" charset="-122"/>
              <a:sym typeface="+mn-ea"/>
            </a:endParaRPr>
          </a:p>
          <a:p>
            <a:pPr>
              <a:lnSpc>
                <a:spcPct val="150000"/>
              </a:lnSpc>
            </a:pPr>
            <a:endParaRPr sz="2800" b="1" i="0">
              <a:solidFill>
                <a:srgbClr val="000000"/>
              </a:solidFill>
              <a:latin typeface="微软雅黑" panose="020B0503020204020204" charset="-122"/>
            </a:endParaRPr>
          </a:p>
          <a:p>
            <a:pPr>
              <a:lnSpc>
                <a:spcPct val="150000"/>
              </a:lnSpc>
            </a:pPr>
            <a:r>
              <a:rPr sz="2800" b="1">
                <a:solidFill>
                  <a:srgbClr val="0F3552"/>
                </a:solidFill>
                <a:latin typeface="微软雅黑" panose="020B0503020204020204" charset="-122"/>
                <a:sym typeface="+mn-ea"/>
              </a:rPr>
              <a:t>0</a:t>
            </a:r>
            <a:r>
              <a:rPr lang="en-US" sz="2800" b="1">
                <a:solidFill>
                  <a:srgbClr val="0F3552"/>
                </a:solidFill>
                <a:latin typeface="微软雅黑" panose="020B0503020204020204" charset="-122"/>
                <a:sym typeface="+mn-ea"/>
              </a:rPr>
              <a:t>4 </a:t>
            </a:r>
            <a:r>
              <a:rPr lang="zh-CN" sz="2800" b="1" i="0">
                <a:solidFill>
                  <a:srgbClr val="000000"/>
                </a:solidFill>
                <a:latin typeface="微软雅黑" panose="020B0503020204020204" charset="-122"/>
              </a:rPr>
              <a:t>总结</a:t>
            </a:r>
            <a:endParaRPr lang="zh-CN" sz="2800" b="1" i="0">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a:solidFill>
                  <a:srgbClr val="000000"/>
                </a:solidFill>
                <a:latin typeface="微软雅黑" panose="020B0503020204020204" charset="-122"/>
              </a:rPr>
              <a:t>Flux</a:t>
            </a:r>
            <a:r>
              <a:rPr lang="zh-CN" altLang="en-US" sz="3000" b="1" i="0">
                <a:solidFill>
                  <a:srgbClr val="000000"/>
                </a:solidFill>
                <a:latin typeface="微软雅黑" panose="020B0503020204020204" charset="-122"/>
              </a:rPr>
              <a:t>架构</a:t>
            </a:r>
            <a:endParaRPr lang="zh-CN" altLang="en-US" sz="3000" b="1" i="0">
              <a:solidFill>
                <a:srgbClr val="000000"/>
              </a:solidFill>
              <a:latin typeface="微软雅黑" panose="020B0503020204020204" charset="-122"/>
            </a:endParaRPr>
          </a:p>
        </p:txBody>
      </p:sp>
      <p:pic>
        <p:nvPicPr>
          <p:cNvPr id="4" name="图片 3" descr="flux_architecture_diagram"/>
          <p:cNvPicPr>
            <a:picLocks noChangeAspect="1"/>
          </p:cNvPicPr>
          <p:nvPr/>
        </p:nvPicPr>
        <p:blipFill>
          <a:blip r:embed="rId2"/>
          <a:srcRect b="58722"/>
          <a:stretch>
            <a:fillRect/>
          </a:stretch>
        </p:blipFill>
        <p:spPr>
          <a:xfrm>
            <a:off x="119380" y="1052830"/>
            <a:ext cx="11986895" cy="4226560"/>
          </a:xfrm>
          <a:prstGeom prst="rect">
            <a:avLst/>
          </a:prstGeom>
        </p:spPr>
      </p:pic>
      <p:sp>
        <p:nvSpPr>
          <p:cNvPr id="5" name="文本框 4"/>
          <p:cNvSpPr txBox="1"/>
          <p:nvPr/>
        </p:nvSpPr>
        <p:spPr>
          <a:xfrm>
            <a:off x="593090" y="5680075"/>
            <a:ext cx="10755630" cy="829945"/>
          </a:xfrm>
          <a:prstGeom prst="rect">
            <a:avLst/>
          </a:prstGeom>
          <a:noFill/>
        </p:spPr>
        <p:txBody>
          <a:bodyPr wrap="square" rtlCol="0">
            <a:spAutoFit/>
          </a:bodyPr>
          <a:p>
            <a:r>
              <a:rPr lang="zh-CN" altLang="en-US" sz="2400">
                <a:latin typeface="黑体" panose="02010609060101010101" charset="-122"/>
                <a:ea typeface="黑体" panose="02010609060101010101" charset="-122"/>
                <a:cs typeface="黑体" panose="02010609060101010101" charset="-122"/>
              </a:rPr>
              <a:t>其核心架构为中间的</a:t>
            </a:r>
            <a:r>
              <a:rPr lang="en-US" altLang="zh-CN" sz="2400">
                <a:latin typeface="黑体" panose="02010609060101010101" charset="-122"/>
                <a:ea typeface="黑体" panose="02010609060101010101" charset="-122"/>
                <a:cs typeface="黑体" panose="02010609060101010101" charset="-122"/>
              </a:rPr>
              <a:t>19</a:t>
            </a:r>
            <a:r>
              <a:rPr lang="zh-CN" altLang="en-US" sz="2400">
                <a:latin typeface="黑体" panose="02010609060101010101" charset="-122"/>
                <a:ea typeface="黑体" panose="02010609060101010101" charset="-122"/>
                <a:cs typeface="黑体" panose="02010609060101010101" charset="-122"/>
              </a:rPr>
              <a:t>个</a:t>
            </a:r>
            <a:r>
              <a:rPr lang="en-US" altLang="zh-CN" sz="2400">
                <a:latin typeface="黑体" panose="02010609060101010101" charset="-122"/>
                <a:ea typeface="黑体" panose="02010609060101010101" charset="-122"/>
                <a:cs typeface="黑体" panose="02010609060101010101" charset="-122"/>
              </a:rPr>
              <a:t>DoubleStream Block</a:t>
            </a:r>
            <a:r>
              <a:rPr lang="zh-CN" altLang="en-US" sz="2400">
                <a:latin typeface="黑体" panose="02010609060101010101" charset="-122"/>
                <a:ea typeface="黑体" panose="02010609060101010101" charset="-122"/>
                <a:cs typeface="黑体" panose="02010609060101010101" charset="-122"/>
              </a:rPr>
              <a:t>和后续的</a:t>
            </a:r>
            <a:r>
              <a:rPr lang="en-US" altLang="zh-CN" sz="2400">
                <a:latin typeface="黑体" panose="02010609060101010101" charset="-122"/>
                <a:ea typeface="黑体" panose="02010609060101010101" charset="-122"/>
                <a:cs typeface="黑体" panose="02010609060101010101" charset="-122"/>
              </a:rPr>
              <a:t>38</a:t>
            </a:r>
            <a:r>
              <a:rPr lang="zh-CN" altLang="en-US" sz="2400">
                <a:latin typeface="黑体" panose="02010609060101010101" charset="-122"/>
                <a:ea typeface="黑体" panose="02010609060101010101" charset="-122"/>
                <a:cs typeface="黑体" panose="02010609060101010101" charset="-122"/>
              </a:rPr>
              <a:t>个</a:t>
            </a:r>
            <a:r>
              <a:rPr lang="en-US" altLang="zh-CN" sz="2400">
                <a:latin typeface="黑体" panose="02010609060101010101" charset="-122"/>
                <a:ea typeface="黑体" panose="02010609060101010101" charset="-122"/>
                <a:cs typeface="黑体" panose="02010609060101010101" charset="-122"/>
              </a:rPr>
              <a:t>SingleStream Block</a:t>
            </a:r>
            <a:r>
              <a:rPr lang="zh-CN" altLang="en-US" sz="2400">
                <a:latin typeface="黑体" panose="02010609060101010101" charset="-122"/>
                <a:ea typeface="黑体" panose="02010609060101010101" charset="-122"/>
                <a:cs typeface="黑体" panose="02010609060101010101" charset="-122"/>
              </a:rPr>
              <a:t>，分别对</a:t>
            </a:r>
            <a:r>
              <a:rPr lang="en-US" altLang="zh-CN" sz="2400">
                <a:latin typeface="黑体" panose="02010609060101010101" charset="-122"/>
                <a:ea typeface="黑体" panose="02010609060101010101" charset="-122"/>
                <a:cs typeface="黑体" panose="02010609060101010101" charset="-122"/>
              </a:rPr>
              <a:t>img_token/txt_token</a:t>
            </a:r>
            <a:r>
              <a:rPr lang="zh-CN" altLang="en-US" sz="2400">
                <a:latin typeface="黑体" panose="02010609060101010101" charset="-122"/>
                <a:ea typeface="黑体" panose="02010609060101010101" charset="-122"/>
                <a:cs typeface="黑体" panose="02010609060101010101" charset="-122"/>
              </a:rPr>
              <a:t>进行处理。</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代码</a:t>
            </a:r>
            <a:r>
              <a:rPr lang="zh-CN" altLang="en-US" sz="3000" b="1" i="0">
                <a:solidFill>
                  <a:srgbClr val="000000"/>
                </a:solidFill>
                <a:latin typeface="微软雅黑" panose="020B0503020204020204" charset="-122"/>
              </a:rPr>
              <a:t>核心</a:t>
            </a:r>
            <a:endParaRPr lang="zh-CN" altLang="en-US" sz="3000" b="1" i="0">
              <a:solidFill>
                <a:srgbClr val="000000"/>
              </a:solidFill>
              <a:latin typeface="微软雅黑" panose="020B0503020204020204" charset="-122"/>
            </a:endParaRPr>
          </a:p>
        </p:txBody>
      </p:sp>
      <p:sp>
        <p:nvSpPr>
          <p:cNvPr id="5" name="文本框 4"/>
          <p:cNvSpPr txBox="1"/>
          <p:nvPr/>
        </p:nvSpPr>
        <p:spPr>
          <a:xfrm>
            <a:off x="551180" y="5373370"/>
            <a:ext cx="10755630" cy="1198880"/>
          </a:xfrm>
          <a:prstGeom prst="rect">
            <a:avLst/>
          </a:prstGeom>
          <a:noFill/>
        </p:spPr>
        <p:txBody>
          <a:bodyPr wrap="square" rtlCol="0">
            <a:spAutoFit/>
          </a:bodyPr>
          <a:p>
            <a:r>
              <a:rPr lang="zh-CN" altLang="en-US" sz="2400">
                <a:latin typeface="黑体" panose="02010609060101010101" charset="-122"/>
                <a:ea typeface="黑体" panose="02010609060101010101" charset="-122"/>
                <a:cs typeface="黑体" panose="02010609060101010101" charset="-122"/>
              </a:rPr>
              <a:t>从最外围的主函数调用开始，</a:t>
            </a:r>
            <a:r>
              <a:rPr lang="en-US" altLang="zh-CN" sz="2400">
                <a:latin typeface="黑体" panose="02010609060101010101" charset="-122"/>
                <a:ea typeface="黑体" panose="02010609060101010101" charset="-122"/>
                <a:cs typeface="黑体" panose="02010609060101010101" charset="-122"/>
              </a:rPr>
              <a:t>flux.utils</a:t>
            </a:r>
            <a:r>
              <a:rPr lang="zh-CN" altLang="en-US" sz="2400">
                <a:latin typeface="黑体" panose="02010609060101010101" charset="-122"/>
                <a:ea typeface="黑体" panose="02010609060101010101" charset="-122"/>
                <a:cs typeface="黑体" panose="02010609060101010101" charset="-122"/>
              </a:rPr>
              <a:t>需要加载模型名称，到</a:t>
            </a:r>
            <a:r>
              <a:rPr lang="en-US" altLang="zh-CN" sz="2400">
                <a:latin typeface="黑体" panose="02010609060101010101" charset="-122"/>
                <a:ea typeface="黑体" panose="02010609060101010101" charset="-122"/>
                <a:cs typeface="黑体" panose="02010609060101010101" charset="-122"/>
              </a:rPr>
              <a:t>flux.sampling</a:t>
            </a:r>
            <a:r>
              <a:rPr lang="zh-CN" altLang="en-US" sz="2400">
                <a:latin typeface="黑体" panose="02010609060101010101" charset="-122"/>
                <a:ea typeface="黑体" panose="02010609060101010101" charset="-122"/>
                <a:cs typeface="黑体" panose="02010609060101010101" charset="-122"/>
              </a:rPr>
              <a:t>里面的</a:t>
            </a:r>
            <a:r>
              <a:rPr lang="en-US" altLang="zh-CN" sz="2400">
                <a:latin typeface="黑体" panose="02010609060101010101" charset="-122"/>
                <a:ea typeface="黑体" panose="02010609060101010101" charset="-122"/>
                <a:cs typeface="黑体" panose="02010609060101010101" charset="-122"/>
              </a:rPr>
              <a:t>denoise</a:t>
            </a:r>
            <a:r>
              <a:rPr lang="zh-CN" altLang="en-US" sz="2400">
                <a:latin typeface="黑体" panose="02010609060101010101" charset="-122"/>
                <a:ea typeface="黑体" panose="02010609060101010101" charset="-122"/>
                <a:cs typeface="黑体" panose="02010609060101010101" charset="-122"/>
              </a:rPr>
              <a:t>降噪函数调用，</a:t>
            </a:r>
            <a:r>
              <a:rPr lang="en-US" altLang="zh-CN" sz="2400">
                <a:latin typeface="黑体" panose="02010609060101010101" charset="-122"/>
                <a:ea typeface="黑体" panose="02010609060101010101" charset="-122"/>
                <a:cs typeface="黑体" panose="02010609060101010101" charset="-122"/>
              </a:rPr>
              <a:t>flux.model</a:t>
            </a:r>
            <a:r>
              <a:rPr lang="zh-CN" altLang="en-US" sz="2400">
                <a:latin typeface="黑体" panose="02010609060101010101" charset="-122"/>
                <a:ea typeface="黑体" panose="02010609060101010101" charset="-122"/>
                <a:cs typeface="黑体" panose="02010609060101010101" charset="-122"/>
              </a:rPr>
              <a:t>定义的模型调用，</a:t>
            </a:r>
            <a:r>
              <a:rPr lang="en-US" altLang="zh-CN" sz="2400">
                <a:latin typeface="黑体" panose="02010609060101010101" charset="-122"/>
                <a:ea typeface="黑体" panose="02010609060101010101" charset="-122"/>
                <a:cs typeface="黑体" panose="02010609060101010101" charset="-122"/>
              </a:rPr>
              <a:t>flux.layers</a:t>
            </a:r>
            <a:r>
              <a:rPr lang="zh-CN" altLang="en-US" sz="2400">
                <a:latin typeface="黑体" panose="02010609060101010101" charset="-122"/>
                <a:ea typeface="黑体" panose="02010609060101010101" charset="-122"/>
                <a:cs typeface="黑体" panose="02010609060101010101" charset="-122"/>
              </a:rPr>
              <a:t>的具体的</a:t>
            </a:r>
            <a:r>
              <a:rPr lang="en-US" altLang="zh-CN" sz="2400">
                <a:latin typeface="黑体" panose="02010609060101010101" charset="-122"/>
                <a:ea typeface="黑体" panose="02010609060101010101" charset="-122"/>
                <a:cs typeface="黑体" panose="02010609060101010101" charset="-122"/>
              </a:rPr>
              <a:t>Blocks</a:t>
            </a:r>
            <a:r>
              <a:rPr lang="zh-CN" altLang="en-US" sz="2400">
                <a:latin typeface="黑体" panose="02010609060101010101" charset="-122"/>
                <a:ea typeface="黑体" panose="02010609060101010101" charset="-122"/>
                <a:cs typeface="黑体" panose="02010609060101010101" charset="-122"/>
              </a:rPr>
              <a:t>的定义和调用，最后到</a:t>
            </a:r>
            <a:r>
              <a:rPr lang="en-US" altLang="zh-CN" sz="2400">
                <a:latin typeface="黑体" panose="02010609060101010101" charset="-122"/>
                <a:ea typeface="黑体" panose="02010609060101010101" charset="-122"/>
                <a:cs typeface="黑体" panose="02010609060101010101" charset="-122"/>
              </a:rPr>
              <a:t>flux.math</a:t>
            </a:r>
            <a:r>
              <a:rPr lang="zh-CN" altLang="en-US" sz="2400">
                <a:latin typeface="黑体" panose="02010609060101010101" charset="-122"/>
                <a:ea typeface="黑体" panose="02010609060101010101" charset="-122"/>
                <a:cs typeface="黑体" panose="02010609060101010101" charset="-122"/>
              </a:rPr>
              <a:t>的</a:t>
            </a:r>
            <a:r>
              <a:rPr lang="en-US" altLang="zh-CN" sz="2400">
                <a:latin typeface="黑体" panose="02010609060101010101" charset="-122"/>
                <a:ea typeface="黑体" panose="02010609060101010101" charset="-122"/>
                <a:cs typeface="黑体" panose="02010609060101010101" charset="-122"/>
              </a:rPr>
              <a:t>attention</a:t>
            </a:r>
            <a:r>
              <a:rPr lang="zh-CN" altLang="en-US" sz="2400">
                <a:latin typeface="黑体" panose="02010609060101010101" charset="-122"/>
                <a:ea typeface="黑体" panose="02010609060101010101" charset="-122"/>
                <a:cs typeface="黑体" panose="02010609060101010101" charset="-122"/>
              </a:rPr>
              <a:t>内核注意力函数。</a:t>
            </a:r>
            <a:endParaRPr lang="zh-CN" altLang="en-US" sz="2400">
              <a:latin typeface="黑体" panose="02010609060101010101" charset="-122"/>
              <a:ea typeface="黑体" panose="02010609060101010101" charset="-122"/>
              <a:cs typeface="黑体" panose="02010609060101010101" charset="-122"/>
            </a:endParaRPr>
          </a:p>
        </p:txBody>
      </p:sp>
      <p:sp>
        <p:nvSpPr>
          <p:cNvPr id="4" name="圆角矩形 3"/>
          <p:cNvSpPr/>
          <p:nvPr/>
        </p:nvSpPr>
        <p:spPr>
          <a:xfrm>
            <a:off x="839470" y="840740"/>
            <a:ext cx="10180320" cy="4296410"/>
          </a:xfrm>
          <a:prstGeom prst="roundRect">
            <a:avLst/>
          </a:prstGeom>
          <a:solidFill>
            <a:srgbClr val="BDD3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nvSpPr>
        <p:spPr>
          <a:xfrm>
            <a:off x="1703070" y="1484630"/>
            <a:ext cx="9133840" cy="3522980"/>
          </a:xfrm>
          <a:prstGeom prst="roundRect">
            <a:avLst/>
          </a:prstGeom>
          <a:solidFill>
            <a:srgbClr val="87B2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2899410" y="2061210"/>
            <a:ext cx="7736840" cy="2819400"/>
          </a:xfrm>
          <a:prstGeom prst="roundRect">
            <a:avLst/>
          </a:prstGeom>
          <a:solidFill>
            <a:srgbClr val="5F9B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3719830" y="2597785"/>
            <a:ext cx="6693535" cy="2111375"/>
          </a:xfrm>
          <a:prstGeom prst="roundRect">
            <a:avLst/>
          </a:prstGeom>
          <a:solidFill>
            <a:srgbClr val="2F7D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4799965" y="3051810"/>
            <a:ext cx="5413375" cy="1475105"/>
          </a:xfrm>
          <a:prstGeom prst="roundRect">
            <a:avLst/>
          </a:prstGeom>
          <a:solidFill>
            <a:srgbClr val="0161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5664200" y="3589655"/>
            <a:ext cx="4337050" cy="780415"/>
          </a:xfrm>
          <a:prstGeom prst="roundRect">
            <a:avLst/>
          </a:prstGeom>
          <a:solidFill>
            <a:srgbClr val="0056D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306830" y="981075"/>
            <a:ext cx="4064000" cy="398780"/>
          </a:xfrm>
          <a:prstGeom prst="rect">
            <a:avLst/>
          </a:prstGeom>
          <a:noFill/>
        </p:spPr>
        <p:txBody>
          <a:bodyPr wrap="square" rtlCol="0">
            <a:spAutoFit/>
          </a:bodyPr>
          <a:p>
            <a:r>
              <a:rPr lang="en-US" altLang="zh-CN" sz="2000">
                <a:latin typeface="黑体" panose="02010609060101010101" charset="-122"/>
                <a:ea typeface="黑体" panose="02010609060101010101" charset="-122"/>
                <a:cs typeface="黑体" panose="02010609060101010101" charset="-122"/>
              </a:rPr>
              <a:t>demo.py</a:t>
            </a:r>
            <a:r>
              <a:rPr lang="zh-CN" altLang="en-US" sz="2000">
                <a:latin typeface="黑体" panose="02010609060101010101" charset="-122"/>
                <a:ea typeface="黑体" panose="02010609060101010101" charset="-122"/>
                <a:cs typeface="黑体" panose="02010609060101010101" charset="-122"/>
              </a:rPr>
              <a:t>主函数调用</a:t>
            </a:r>
            <a:endParaRPr lang="zh-CN" altLang="en-US" sz="2000">
              <a:latin typeface="黑体" panose="02010609060101010101" charset="-122"/>
              <a:ea typeface="黑体" panose="02010609060101010101" charset="-122"/>
              <a:cs typeface="黑体" panose="02010609060101010101" charset="-122"/>
            </a:endParaRPr>
          </a:p>
        </p:txBody>
      </p:sp>
      <p:sp>
        <p:nvSpPr>
          <p:cNvPr id="13" name="文本框 12"/>
          <p:cNvSpPr txBox="1"/>
          <p:nvPr/>
        </p:nvSpPr>
        <p:spPr>
          <a:xfrm>
            <a:off x="2135505" y="1628775"/>
            <a:ext cx="4064000" cy="398780"/>
          </a:xfrm>
          <a:prstGeom prst="rect">
            <a:avLst/>
          </a:prstGeom>
          <a:noFill/>
        </p:spPr>
        <p:txBody>
          <a:bodyPr wrap="square" rtlCol="0">
            <a:spAutoFit/>
          </a:bodyPr>
          <a:p>
            <a:r>
              <a:rPr lang="en-US" altLang="zh-CN" sz="2000">
                <a:latin typeface="黑体" panose="02010609060101010101" charset="-122"/>
                <a:ea typeface="黑体" panose="02010609060101010101" charset="-122"/>
                <a:cs typeface="黑体" panose="02010609060101010101" charset="-122"/>
              </a:rPr>
              <a:t>flux.utils</a:t>
            </a:r>
            <a:r>
              <a:rPr lang="zh-CN" altLang="en-US" sz="2000">
                <a:latin typeface="黑体" panose="02010609060101010101" charset="-122"/>
                <a:ea typeface="黑体" panose="02010609060101010101" charset="-122"/>
                <a:cs typeface="黑体" panose="02010609060101010101" charset="-122"/>
              </a:rPr>
              <a:t>加载</a:t>
            </a:r>
            <a:r>
              <a:rPr lang="zh-CN" altLang="en-US" sz="2000">
                <a:latin typeface="黑体" panose="02010609060101010101" charset="-122"/>
                <a:ea typeface="黑体" panose="02010609060101010101" charset="-122"/>
                <a:cs typeface="黑体" panose="02010609060101010101" charset="-122"/>
              </a:rPr>
              <a:t>模型</a:t>
            </a:r>
            <a:endParaRPr lang="zh-CN" altLang="en-US" sz="2000">
              <a:latin typeface="黑体" panose="02010609060101010101" charset="-122"/>
              <a:ea typeface="黑体" panose="02010609060101010101" charset="-122"/>
              <a:cs typeface="黑体" panose="02010609060101010101" charset="-122"/>
            </a:endParaRPr>
          </a:p>
        </p:txBody>
      </p:sp>
      <p:sp>
        <p:nvSpPr>
          <p:cNvPr id="14" name="文本框 13"/>
          <p:cNvSpPr txBox="1"/>
          <p:nvPr/>
        </p:nvSpPr>
        <p:spPr>
          <a:xfrm>
            <a:off x="3215640" y="2132965"/>
            <a:ext cx="7143115" cy="398780"/>
          </a:xfrm>
          <a:prstGeom prst="rect">
            <a:avLst/>
          </a:prstGeom>
          <a:noFill/>
        </p:spPr>
        <p:txBody>
          <a:bodyPr wrap="square" rtlCol="0">
            <a:spAutoFit/>
          </a:bodyPr>
          <a:p>
            <a:r>
              <a:rPr lang="en-US" altLang="zh-CN" sz="2000">
                <a:latin typeface="黑体" panose="02010609060101010101" charset="-122"/>
                <a:ea typeface="黑体" panose="02010609060101010101" charset="-122"/>
                <a:cs typeface="黑体" panose="02010609060101010101" charset="-122"/>
              </a:rPr>
              <a:t>flux.sampling</a:t>
            </a:r>
            <a:r>
              <a:rPr lang="zh-CN" altLang="en-US" sz="2000">
                <a:latin typeface="黑体" panose="02010609060101010101" charset="-122"/>
                <a:ea typeface="黑体" panose="02010609060101010101" charset="-122"/>
                <a:cs typeface="黑体" panose="02010609060101010101" charset="-122"/>
              </a:rPr>
              <a:t>定义功能函数，进入</a:t>
            </a:r>
            <a:r>
              <a:rPr lang="en-US" altLang="zh-CN" sz="2000">
                <a:latin typeface="黑体" panose="02010609060101010101" charset="-122"/>
                <a:ea typeface="黑体" panose="02010609060101010101" charset="-122"/>
                <a:cs typeface="黑体" panose="02010609060101010101" charset="-122"/>
              </a:rPr>
              <a:t>timestamp</a:t>
            </a:r>
            <a:r>
              <a:rPr lang="zh-CN" altLang="en-US" sz="2000">
                <a:latin typeface="黑体" panose="02010609060101010101" charset="-122"/>
                <a:ea typeface="黑体" panose="02010609060101010101" charset="-122"/>
                <a:cs typeface="黑体" panose="02010609060101010101" charset="-122"/>
              </a:rPr>
              <a:t>循环</a:t>
            </a:r>
            <a:endParaRPr lang="zh-CN" altLang="en-US" sz="2000">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4151630" y="2609215"/>
            <a:ext cx="7143115" cy="398780"/>
          </a:xfrm>
          <a:prstGeom prst="rect">
            <a:avLst/>
          </a:prstGeom>
          <a:noFill/>
        </p:spPr>
        <p:txBody>
          <a:bodyPr wrap="square" rtlCol="0">
            <a:spAutoFit/>
          </a:bodyPr>
          <a:p>
            <a:r>
              <a:rPr lang="en-US" altLang="zh-CN" sz="2000">
                <a:solidFill>
                  <a:schemeClr val="bg1"/>
                </a:solidFill>
                <a:latin typeface="黑体" panose="02010609060101010101" charset="-122"/>
                <a:ea typeface="黑体" panose="02010609060101010101" charset="-122"/>
                <a:cs typeface="黑体" panose="02010609060101010101" charset="-122"/>
              </a:rPr>
              <a:t>flux.model</a:t>
            </a:r>
            <a:r>
              <a:rPr lang="zh-CN" altLang="en-US" sz="2000">
                <a:solidFill>
                  <a:schemeClr val="bg1"/>
                </a:solidFill>
                <a:latin typeface="黑体" panose="02010609060101010101" charset="-122"/>
                <a:ea typeface="黑体" panose="02010609060101010101" charset="-122"/>
                <a:cs typeface="黑体" panose="02010609060101010101" charset="-122"/>
              </a:rPr>
              <a:t>定义模型架构</a:t>
            </a:r>
            <a:endParaRPr lang="zh-CN" altLang="en-US" sz="2000">
              <a:solidFill>
                <a:schemeClr val="bg1"/>
              </a:solidFill>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5088255" y="3141345"/>
            <a:ext cx="3333750" cy="398780"/>
          </a:xfrm>
          <a:prstGeom prst="rect">
            <a:avLst/>
          </a:prstGeom>
          <a:noFill/>
        </p:spPr>
        <p:txBody>
          <a:bodyPr wrap="square" rtlCol="0">
            <a:spAutoFit/>
          </a:bodyPr>
          <a:p>
            <a:r>
              <a:rPr lang="en-US" altLang="zh-CN" sz="2000">
                <a:solidFill>
                  <a:schemeClr val="bg1"/>
                </a:solidFill>
                <a:latin typeface="黑体" panose="02010609060101010101" charset="-122"/>
                <a:ea typeface="黑体" panose="02010609060101010101" charset="-122"/>
                <a:cs typeface="黑体" panose="02010609060101010101" charset="-122"/>
              </a:rPr>
              <a:t>flux.layers</a:t>
            </a:r>
            <a:r>
              <a:rPr lang="zh-CN" altLang="en-US" sz="2000">
                <a:solidFill>
                  <a:schemeClr val="bg1"/>
                </a:solidFill>
                <a:latin typeface="黑体" panose="02010609060101010101" charset="-122"/>
                <a:ea typeface="黑体" panose="02010609060101010101" charset="-122"/>
                <a:cs typeface="黑体" panose="02010609060101010101" charset="-122"/>
              </a:rPr>
              <a:t>定义</a:t>
            </a:r>
            <a:r>
              <a:rPr lang="en-US" altLang="zh-CN" sz="2000">
                <a:solidFill>
                  <a:schemeClr val="bg1"/>
                </a:solidFill>
                <a:latin typeface="黑体" panose="02010609060101010101" charset="-122"/>
                <a:ea typeface="黑体" panose="02010609060101010101" charset="-122"/>
                <a:cs typeface="黑体" panose="02010609060101010101" charset="-122"/>
              </a:rPr>
              <a:t>block</a:t>
            </a:r>
            <a:r>
              <a:rPr lang="zh-CN" altLang="en-US" sz="2000">
                <a:solidFill>
                  <a:schemeClr val="bg1"/>
                </a:solidFill>
                <a:latin typeface="黑体" panose="02010609060101010101" charset="-122"/>
                <a:ea typeface="黑体" panose="02010609060101010101" charset="-122"/>
                <a:cs typeface="黑体" panose="02010609060101010101" charset="-122"/>
              </a:rPr>
              <a:t>参数</a:t>
            </a:r>
            <a:endParaRPr lang="zh-CN" altLang="en-US" sz="2000">
              <a:solidFill>
                <a:schemeClr val="bg1"/>
              </a:solidFill>
              <a:latin typeface="黑体" panose="02010609060101010101" charset="-122"/>
              <a:ea typeface="黑体" panose="02010609060101010101" charset="-122"/>
              <a:cs typeface="黑体" panose="02010609060101010101" charset="-122"/>
            </a:endParaRPr>
          </a:p>
        </p:txBody>
      </p:sp>
      <p:sp>
        <p:nvSpPr>
          <p:cNvPr id="20" name="文本框 19"/>
          <p:cNvSpPr txBox="1"/>
          <p:nvPr/>
        </p:nvSpPr>
        <p:spPr>
          <a:xfrm>
            <a:off x="6168390" y="3752850"/>
            <a:ext cx="3333750" cy="398780"/>
          </a:xfrm>
          <a:prstGeom prst="rect">
            <a:avLst/>
          </a:prstGeom>
          <a:noFill/>
        </p:spPr>
        <p:txBody>
          <a:bodyPr wrap="square" rtlCol="0">
            <a:spAutoFit/>
          </a:bodyPr>
          <a:p>
            <a:r>
              <a:rPr lang="en-US" altLang="zh-CN" sz="2000">
                <a:solidFill>
                  <a:schemeClr val="bg1"/>
                </a:solidFill>
                <a:latin typeface="黑体" panose="02010609060101010101" charset="-122"/>
                <a:ea typeface="黑体" panose="02010609060101010101" charset="-122"/>
                <a:cs typeface="黑体" panose="02010609060101010101" charset="-122"/>
              </a:rPr>
              <a:t>flux.math</a:t>
            </a:r>
            <a:r>
              <a:rPr lang="zh-CN" altLang="en-US" sz="2000">
                <a:solidFill>
                  <a:schemeClr val="bg1"/>
                </a:solidFill>
                <a:latin typeface="黑体" panose="02010609060101010101" charset="-122"/>
                <a:ea typeface="黑体" panose="02010609060101010101" charset="-122"/>
                <a:cs typeface="黑体" panose="02010609060101010101" charset="-122"/>
              </a:rPr>
              <a:t>定义内核运算</a:t>
            </a:r>
            <a:endParaRPr lang="zh-CN" altLang="en-US" sz="20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提示词</a:t>
            </a:r>
            <a:r>
              <a:rPr lang="zh-CN" sz="3000" b="1" i="0">
                <a:solidFill>
                  <a:srgbClr val="000000"/>
                </a:solidFill>
                <a:latin typeface="微软雅黑" panose="020B0503020204020204" charset="-122"/>
              </a:rPr>
              <a:t>和参考图</a:t>
            </a:r>
            <a:endParaRPr lang="zh-CN" sz="3000" b="1" i="0">
              <a:solidFill>
                <a:srgbClr val="000000"/>
              </a:solidFill>
              <a:latin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424815" y="1052830"/>
            <a:ext cx="5653405" cy="4493260"/>
          </a:xfrm>
          <a:prstGeom prst="rect">
            <a:avLst/>
          </a:prstGeom>
        </p:spPr>
      </p:pic>
      <p:sp>
        <p:nvSpPr>
          <p:cNvPr id="6" name="文本框 5"/>
          <p:cNvSpPr txBox="1"/>
          <p:nvPr/>
        </p:nvSpPr>
        <p:spPr>
          <a:xfrm>
            <a:off x="407035" y="5805170"/>
            <a:ext cx="10855325" cy="953135"/>
          </a:xfrm>
          <a:prstGeom prst="rect">
            <a:avLst/>
          </a:prstGeom>
          <a:noFill/>
        </p:spPr>
        <p:txBody>
          <a:bodyPr wrap="square" rtlCol="0">
            <a:spAutoFit/>
          </a:bodyPr>
          <a:p>
            <a:r>
              <a:rPr lang="zh-CN" altLang="en-US" sz="2800"/>
              <a:t>用</a:t>
            </a:r>
            <a:r>
              <a:rPr lang="en-US" altLang="zh-CN" sz="2800"/>
              <a:t>GPT</a:t>
            </a:r>
            <a:r>
              <a:rPr lang="zh-CN" altLang="en-US" sz="2800"/>
              <a:t>自动生成了</a:t>
            </a:r>
            <a:r>
              <a:rPr lang="en-US" altLang="zh-CN" sz="2800"/>
              <a:t>64</a:t>
            </a:r>
            <a:r>
              <a:rPr lang="zh-CN" altLang="en-US" sz="2800"/>
              <a:t>个提示词，用</a:t>
            </a:r>
            <a:r>
              <a:rPr lang="en-US" altLang="zh-CN" sz="2800"/>
              <a:t>random</a:t>
            </a:r>
            <a:r>
              <a:rPr lang="zh-CN" altLang="en-US" sz="2800"/>
              <a:t>函数随机生成</a:t>
            </a:r>
            <a:r>
              <a:rPr lang="zh-CN" altLang="en-US" sz="2800"/>
              <a:t>种子，在</a:t>
            </a:r>
            <a:r>
              <a:rPr lang="en-US" altLang="zh-CN" sz="2800"/>
              <a:t>A100</a:t>
            </a:r>
            <a:r>
              <a:rPr lang="zh-CN" altLang="en-US" sz="2800"/>
              <a:t>显卡上大概</a:t>
            </a:r>
            <a:r>
              <a:rPr lang="en-US" altLang="zh-CN" sz="2800"/>
              <a:t>10s</a:t>
            </a:r>
            <a:r>
              <a:rPr lang="zh-CN" altLang="en-US" sz="2800"/>
              <a:t>生成一张图</a:t>
            </a:r>
            <a:endParaRPr lang="zh-CN" altLang="en-US" sz="2800"/>
          </a:p>
        </p:txBody>
      </p:sp>
      <p:pic>
        <p:nvPicPr>
          <p:cNvPr id="7" name="图片 6"/>
          <p:cNvPicPr>
            <a:picLocks noChangeAspect="1"/>
          </p:cNvPicPr>
          <p:nvPr>
            <p:custDataLst>
              <p:tags r:id="rId4"/>
            </p:custDataLst>
          </p:nvPr>
        </p:nvPicPr>
        <p:blipFill>
          <a:blip r:embed="rId5"/>
          <a:stretch>
            <a:fillRect/>
          </a:stretch>
        </p:blipFill>
        <p:spPr>
          <a:xfrm>
            <a:off x="6075045" y="1052830"/>
            <a:ext cx="6050915" cy="414528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逐层替换</a:t>
            </a:r>
            <a:r>
              <a:rPr lang="zh-CN" sz="3000" b="1" i="0">
                <a:solidFill>
                  <a:srgbClr val="000000"/>
                </a:solidFill>
                <a:latin typeface="微软雅黑" panose="020B0503020204020204" charset="-122"/>
              </a:rPr>
              <a:t>生成</a:t>
            </a:r>
            <a:endParaRPr lang="zh-CN" sz="3000" b="1" i="0">
              <a:solidFill>
                <a:srgbClr val="000000"/>
              </a:solidFill>
              <a:latin typeface="微软雅黑" panose="020B0503020204020204" charset="-122"/>
            </a:endParaRPr>
          </a:p>
        </p:txBody>
      </p:sp>
      <p:sp>
        <p:nvSpPr>
          <p:cNvPr id="32" name="文本框 31"/>
          <p:cNvSpPr txBox="1"/>
          <p:nvPr/>
        </p:nvSpPr>
        <p:spPr>
          <a:xfrm>
            <a:off x="407035" y="5733415"/>
            <a:ext cx="10217150" cy="521970"/>
          </a:xfrm>
          <a:prstGeom prst="rect">
            <a:avLst/>
          </a:prstGeom>
          <a:noFill/>
        </p:spPr>
        <p:txBody>
          <a:bodyPr wrap="square" rtlCol="0">
            <a:spAutoFit/>
          </a:bodyPr>
          <a:p>
            <a:r>
              <a:rPr lang="zh-CN" altLang="en-US" sz="2800"/>
              <a:t>对</a:t>
            </a:r>
            <a:r>
              <a:rPr lang="en-US" altLang="zh-CN" sz="2800"/>
              <a:t>64</a:t>
            </a:r>
            <a:r>
              <a:rPr lang="zh-CN" altLang="en-US" sz="2800"/>
              <a:t>个参考图的每一层分别去除得到</a:t>
            </a:r>
            <a:r>
              <a:rPr lang="en-US" altLang="zh-CN" sz="2800"/>
              <a:t>64x57=3648</a:t>
            </a:r>
            <a:r>
              <a:rPr lang="zh-CN" altLang="en-US" sz="2800"/>
              <a:t>张</a:t>
            </a:r>
            <a:r>
              <a:rPr lang="zh-CN" altLang="en-US" sz="2800"/>
              <a:t>图片</a:t>
            </a:r>
            <a:endParaRPr lang="zh-CN" altLang="en-US" sz="2800"/>
          </a:p>
        </p:txBody>
      </p:sp>
      <p:pic>
        <p:nvPicPr>
          <p:cNvPr id="33" name="图片 32"/>
          <p:cNvPicPr>
            <a:picLocks noChangeAspect="1"/>
          </p:cNvPicPr>
          <p:nvPr>
            <p:custDataLst>
              <p:tags r:id="rId2"/>
            </p:custDataLst>
          </p:nvPr>
        </p:nvPicPr>
        <p:blipFill>
          <a:blip r:embed="rId3"/>
          <a:stretch>
            <a:fillRect/>
          </a:stretch>
        </p:blipFill>
        <p:spPr>
          <a:xfrm>
            <a:off x="335280" y="988695"/>
            <a:ext cx="5547943" cy="4320000"/>
          </a:xfrm>
          <a:prstGeom prst="rect">
            <a:avLst/>
          </a:prstGeom>
        </p:spPr>
      </p:pic>
      <p:pic>
        <p:nvPicPr>
          <p:cNvPr id="34" name="图片 33"/>
          <p:cNvPicPr>
            <a:picLocks noChangeAspect="1"/>
          </p:cNvPicPr>
          <p:nvPr>
            <p:custDataLst>
              <p:tags r:id="rId4"/>
            </p:custDataLst>
          </p:nvPr>
        </p:nvPicPr>
        <p:blipFill>
          <a:blip r:embed="rId5"/>
          <a:stretch>
            <a:fillRect/>
          </a:stretch>
        </p:blipFill>
        <p:spPr>
          <a:xfrm>
            <a:off x="6311900" y="988695"/>
            <a:ext cx="5584703" cy="4320000"/>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特征提取和</a:t>
            </a:r>
            <a:r>
              <a:rPr lang="zh-CN" sz="3000" b="1" i="0">
                <a:solidFill>
                  <a:srgbClr val="000000"/>
                </a:solidFill>
                <a:latin typeface="微软雅黑" panose="020B0503020204020204" charset="-122"/>
              </a:rPr>
              <a:t>比较</a:t>
            </a:r>
            <a:endParaRPr lang="zh-CN" sz="3000" b="1" i="0">
              <a:solidFill>
                <a:srgbClr val="000000"/>
              </a:solidFill>
              <a:latin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1875790" y="836930"/>
            <a:ext cx="7583805" cy="4953000"/>
          </a:xfrm>
          <a:prstGeom prst="rect">
            <a:avLst/>
          </a:prstGeom>
        </p:spPr>
      </p:pic>
      <p:sp>
        <p:nvSpPr>
          <p:cNvPr id="6" name="文本框 5"/>
          <p:cNvSpPr txBox="1"/>
          <p:nvPr/>
        </p:nvSpPr>
        <p:spPr>
          <a:xfrm>
            <a:off x="801370" y="5877560"/>
            <a:ext cx="10589260" cy="953135"/>
          </a:xfrm>
          <a:prstGeom prst="rect">
            <a:avLst/>
          </a:prstGeom>
          <a:noFill/>
        </p:spPr>
        <p:txBody>
          <a:bodyPr wrap="square" rtlCol="0">
            <a:spAutoFit/>
          </a:bodyPr>
          <a:p>
            <a:r>
              <a:rPr lang="zh-CN" altLang="en-US" sz="2800">
                <a:latin typeface="黑体" panose="02010609060101010101" charset="-122"/>
                <a:ea typeface="黑体" panose="02010609060101010101" charset="-122"/>
                <a:cs typeface="黑体" panose="02010609060101010101" charset="-122"/>
              </a:rPr>
              <a:t>调用</a:t>
            </a:r>
            <a:r>
              <a:rPr lang="en-US" altLang="zh-CN" sz="2800">
                <a:latin typeface="黑体" panose="02010609060101010101" charset="-122"/>
                <a:ea typeface="黑体" panose="02010609060101010101" charset="-122"/>
                <a:cs typeface="黑体" panose="02010609060101010101" charset="-122"/>
              </a:rPr>
              <a:t>facebook</a:t>
            </a:r>
            <a:r>
              <a:rPr lang="zh-CN" altLang="en-US" sz="2800">
                <a:latin typeface="黑体" panose="02010609060101010101" charset="-122"/>
                <a:ea typeface="黑体" panose="02010609060101010101" charset="-122"/>
                <a:cs typeface="黑体" panose="02010609060101010101" charset="-122"/>
              </a:rPr>
              <a:t>的预训练模型来对不同层的结果和参考图片进行相似度计算，先进行特征提取然后计算余弦相似度。</a:t>
            </a:r>
            <a:endParaRPr lang="zh-CN" altLang="en-US" sz="2800">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关键层</a:t>
            </a:r>
            <a:r>
              <a:rPr lang="zh-CN" sz="3000" b="1" i="0">
                <a:solidFill>
                  <a:srgbClr val="000000"/>
                </a:solidFill>
                <a:latin typeface="微软雅黑" panose="020B0503020204020204" charset="-122"/>
              </a:rPr>
              <a:t>计算</a:t>
            </a:r>
            <a:endParaRPr lang="zh-CN" sz="3000" b="1" i="0">
              <a:solidFill>
                <a:srgbClr val="000000"/>
              </a:solidFill>
              <a:latin typeface="微软雅黑" panose="020B0503020204020204" charset="-122"/>
            </a:endParaRPr>
          </a:p>
        </p:txBody>
      </p:sp>
      <p:pic>
        <p:nvPicPr>
          <p:cNvPr id="4" name="图片 3" descr="layer_vitality"/>
          <p:cNvPicPr>
            <a:picLocks noChangeAspect="1"/>
          </p:cNvPicPr>
          <p:nvPr>
            <p:custDataLst>
              <p:tags r:id="rId2"/>
            </p:custDataLst>
          </p:nvPr>
        </p:nvPicPr>
        <p:blipFill>
          <a:blip r:embed="rId3"/>
          <a:stretch>
            <a:fillRect/>
          </a:stretch>
        </p:blipFill>
        <p:spPr>
          <a:xfrm>
            <a:off x="119380" y="895350"/>
            <a:ext cx="7687945" cy="4613910"/>
          </a:xfrm>
          <a:prstGeom prst="rect">
            <a:avLst/>
          </a:prstGeom>
        </p:spPr>
      </p:pic>
      <p:sp>
        <p:nvSpPr>
          <p:cNvPr id="7" name="文本框 6"/>
          <p:cNvSpPr txBox="1"/>
          <p:nvPr>
            <p:custDataLst>
              <p:tags r:id="rId4"/>
            </p:custDataLst>
          </p:nvPr>
        </p:nvSpPr>
        <p:spPr>
          <a:xfrm>
            <a:off x="175895" y="5445125"/>
            <a:ext cx="11830685" cy="1383665"/>
          </a:xfrm>
          <a:prstGeom prst="rect">
            <a:avLst/>
          </a:prstGeom>
          <a:noFill/>
        </p:spPr>
        <p:txBody>
          <a:bodyPr wrap="square" rtlCol="0">
            <a:spAutoFit/>
          </a:bodyPr>
          <a:p>
            <a:r>
              <a:rPr lang="zh-CN" altLang="en-US" sz="2800">
                <a:latin typeface="黑体" panose="02010609060101010101" charset="-122"/>
                <a:ea typeface="黑体" panose="02010609060101010101" charset="-122"/>
                <a:cs typeface="黑体" panose="02010609060101010101" charset="-122"/>
              </a:rPr>
              <a:t>计算</a:t>
            </a:r>
            <a:r>
              <a:rPr lang="en-US" altLang="zh-CN" sz="2800">
                <a:latin typeface="黑体" panose="02010609060101010101" charset="-122"/>
                <a:ea typeface="黑体" panose="02010609060101010101" charset="-122"/>
                <a:cs typeface="黑体" panose="02010609060101010101" charset="-122"/>
              </a:rPr>
              <a:t>64</a:t>
            </a:r>
            <a:r>
              <a:rPr lang="zh-CN" altLang="en-US" sz="2800">
                <a:latin typeface="黑体" panose="02010609060101010101" charset="-122"/>
                <a:ea typeface="黑体" panose="02010609060101010101" charset="-122"/>
                <a:cs typeface="黑体" panose="02010609060101010101" charset="-122"/>
              </a:rPr>
              <a:t>个参考图片相应跳过每一层的生成图片和参考图片的相似度，同时计算不确定度。以</a:t>
            </a:r>
            <a:r>
              <a:rPr lang="en-US" altLang="zh-CN" sz="2800">
                <a:latin typeface="黑体" panose="02010609060101010101" charset="-122"/>
                <a:ea typeface="黑体" panose="02010609060101010101" charset="-122"/>
                <a:cs typeface="黑体" panose="02010609060101010101" charset="-122"/>
              </a:rPr>
              <a:t>0.95</a:t>
            </a:r>
            <a:r>
              <a:rPr lang="zh-CN" altLang="en-US" sz="2800">
                <a:latin typeface="黑体" panose="02010609060101010101" charset="-122"/>
                <a:ea typeface="黑体" panose="02010609060101010101" charset="-122"/>
                <a:cs typeface="黑体" panose="02010609060101010101" charset="-122"/>
              </a:rPr>
              <a:t>为参考的话可以得到集合为</a:t>
            </a:r>
            <a:r>
              <a:rPr lang="en-US" altLang="zh-CN" sz="2800">
                <a:latin typeface="黑体" panose="02010609060101010101" charset="-122"/>
                <a:ea typeface="黑体" panose="02010609060101010101" charset="-122"/>
                <a:cs typeface="黑体" panose="02010609060101010101" charset="-122"/>
              </a:rPr>
              <a:t>[0,1,2,17,18,53,56]</a:t>
            </a:r>
            <a:r>
              <a:rPr lang="zh-CN" altLang="en-US" sz="2800">
                <a:latin typeface="黑体" panose="02010609060101010101" charset="-122"/>
                <a:ea typeface="黑体" panose="02010609060101010101" charset="-122"/>
                <a:cs typeface="黑体" panose="02010609060101010101" charset="-122"/>
              </a:rPr>
              <a:t>，和原文中的不太一样，应该是计算方法和提示词集合的不同造成</a:t>
            </a:r>
            <a:r>
              <a:rPr lang="zh-CN" altLang="en-US" sz="2800">
                <a:latin typeface="黑体" panose="02010609060101010101" charset="-122"/>
                <a:ea typeface="黑体" panose="02010609060101010101" charset="-122"/>
                <a:cs typeface="黑体" panose="02010609060101010101" charset="-122"/>
              </a:rPr>
              <a:t>的。</a:t>
            </a:r>
            <a:endParaRPr lang="zh-CN" altLang="en-US" sz="2800">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custDataLst>
              <p:tags r:id="rId5"/>
            </p:custDataLst>
          </p:nvPr>
        </p:nvPicPr>
        <p:blipFill>
          <a:blip r:embed="rId6"/>
          <a:stretch>
            <a:fillRect/>
          </a:stretch>
        </p:blipFill>
        <p:spPr>
          <a:xfrm>
            <a:off x="7247890" y="1917065"/>
            <a:ext cx="4651375" cy="3025775"/>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逐层替换</a:t>
            </a:r>
            <a:r>
              <a:rPr lang="zh-CN" sz="3000" b="1" i="0">
                <a:solidFill>
                  <a:srgbClr val="000000"/>
                </a:solidFill>
                <a:latin typeface="微软雅黑" panose="020B0503020204020204" charset="-122"/>
              </a:rPr>
              <a:t>生成</a:t>
            </a:r>
            <a:endParaRPr lang="zh-CN" sz="3000" b="1" i="0">
              <a:solidFill>
                <a:srgbClr val="000000"/>
              </a:solidFill>
              <a:latin typeface="微软雅黑" panose="020B0503020204020204" charset="-122"/>
            </a:endParaRPr>
          </a:p>
        </p:txBody>
      </p:sp>
      <p:sp>
        <p:nvSpPr>
          <p:cNvPr id="8" name="文本框 7"/>
          <p:cNvSpPr txBox="1"/>
          <p:nvPr/>
        </p:nvSpPr>
        <p:spPr>
          <a:xfrm>
            <a:off x="424180" y="981075"/>
            <a:ext cx="5775325" cy="368300"/>
          </a:xfrm>
          <a:prstGeom prst="rect">
            <a:avLst/>
          </a:prstGeom>
          <a:noFill/>
        </p:spPr>
        <p:txBody>
          <a:bodyPr wrap="square" rtlCol="0">
            <a:spAutoFit/>
          </a:bodyPr>
          <a:p>
            <a:r>
              <a:rPr lang="en-US" altLang="zh-CN"/>
              <a:t>ref                           0                    1                  2                 18</a:t>
            </a:r>
            <a:endParaRPr lang="en-US" altLang="zh-CN"/>
          </a:p>
        </p:txBody>
      </p:sp>
      <p:pic>
        <p:nvPicPr>
          <p:cNvPr id="9" name="图片 8" descr="21_2"/>
          <p:cNvPicPr>
            <a:picLocks noChangeAspect="1"/>
          </p:cNvPicPr>
          <p:nvPr/>
        </p:nvPicPr>
        <p:blipFill>
          <a:blip r:embed="rId2"/>
          <a:stretch>
            <a:fillRect/>
          </a:stretch>
        </p:blipFill>
        <p:spPr>
          <a:xfrm>
            <a:off x="3863975" y="1408430"/>
            <a:ext cx="1080000" cy="1080000"/>
          </a:xfrm>
          <a:prstGeom prst="rect">
            <a:avLst/>
          </a:prstGeom>
        </p:spPr>
      </p:pic>
      <p:pic>
        <p:nvPicPr>
          <p:cNvPr id="10" name="图片 9" descr="21_0"/>
          <p:cNvPicPr>
            <a:picLocks noChangeAspect="1"/>
          </p:cNvPicPr>
          <p:nvPr/>
        </p:nvPicPr>
        <p:blipFill>
          <a:blip r:embed="rId3"/>
          <a:stretch>
            <a:fillRect/>
          </a:stretch>
        </p:blipFill>
        <p:spPr>
          <a:xfrm>
            <a:off x="1703705" y="1412875"/>
            <a:ext cx="1080000" cy="1080000"/>
          </a:xfrm>
          <a:prstGeom prst="rect">
            <a:avLst/>
          </a:prstGeom>
        </p:spPr>
      </p:pic>
      <p:pic>
        <p:nvPicPr>
          <p:cNvPr id="11" name="图片 10" descr="21_1"/>
          <p:cNvPicPr>
            <a:picLocks noChangeAspect="1"/>
          </p:cNvPicPr>
          <p:nvPr/>
        </p:nvPicPr>
        <p:blipFill>
          <a:blip r:embed="rId4"/>
          <a:stretch>
            <a:fillRect/>
          </a:stretch>
        </p:blipFill>
        <p:spPr>
          <a:xfrm>
            <a:off x="2783840" y="1412875"/>
            <a:ext cx="1080000" cy="1080000"/>
          </a:xfrm>
          <a:prstGeom prst="rect">
            <a:avLst/>
          </a:prstGeom>
        </p:spPr>
      </p:pic>
      <p:pic>
        <p:nvPicPr>
          <p:cNvPr id="12" name="图片 11" descr="21_18"/>
          <p:cNvPicPr>
            <a:picLocks noChangeAspect="1"/>
          </p:cNvPicPr>
          <p:nvPr/>
        </p:nvPicPr>
        <p:blipFill>
          <a:blip r:embed="rId5"/>
          <a:stretch>
            <a:fillRect/>
          </a:stretch>
        </p:blipFill>
        <p:spPr>
          <a:xfrm>
            <a:off x="4944110" y="1400810"/>
            <a:ext cx="1080000" cy="1080000"/>
          </a:xfrm>
          <a:prstGeom prst="rect">
            <a:avLst/>
          </a:prstGeom>
        </p:spPr>
      </p:pic>
      <p:pic>
        <p:nvPicPr>
          <p:cNvPr id="16" name="图片 15" descr="33_18"/>
          <p:cNvPicPr>
            <a:picLocks noChangeAspect="1"/>
          </p:cNvPicPr>
          <p:nvPr/>
        </p:nvPicPr>
        <p:blipFill>
          <a:blip r:embed="rId6"/>
          <a:stretch>
            <a:fillRect/>
          </a:stretch>
        </p:blipFill>
        <p:spPr>
          <a:xfrm>
            <a:off x="4944110" y="2721610"/>
            <a:ext cx="1080000" cy="1080000"/>
          </a:xfrm>
          <a:prstGeom prst="rect">
            <a:avLst/>
          </a:prstGeom>
        </p:spPr>
      </p:pic>
      <p:pic>
        <p:nvPicPr>
          <p:cNvPr id="17" name="图片 16" descr="33_0"/>
          <p:cNvPicPr>
            <a:picLocks noChangeAspect="1"/>
          </p:cNvPicPr>
          <p:nvPr/>
        </p:nvPicPr>
        <p:blipFill>
          <a:blip r:embed="rId7"/>
          <a:stretch>
            <a:fillRect/>
          </a:stretch>
        </p:blipFill>
        <p:spPr>
          <a:xfrm>
            <a:off x="1710055" y="2708910"/>
            <a:ext cx="1080000" cy="1080000"/>
          </a:xfrm>
          <a:prstGeom prst="rect">
            <a:avLst/>
          </a:prstGeom>
        </p:spPr>
      </p:pic>
      <p:pic>
        <p:nvPicPr>
          <p:cNvPr id="18" name="图片 17" descr="33_1"/>
          <p:cNvPicPr>
            <a:picLocks noChangeAspect="1"/>
          </p:cNvPicPr>
          <p:nvPr/>
        </p:nvPicPr>
        <p:blipFill>
          <a:blip r:embed="rId8"/>
          <a:stretch>
            <a:fillRect/>
          </a:stretch>
        </p:blipFill>
        <p:spPr>
          <a:xfrm>
            <a:off x="2790190" y="2705100"/>
            <a:ext cx="1080000" cy="1080000"/>
          </a:xfrm>
          <a:prstGeom prst="rect">
            <a:avLst/>
          </a:prstGeom>
        </p:spPr>
      </p:pic>
      <p:pic>
        <p:nvPicPr>
          <p:cNvPr id="19" name="图片 18" descr="33_2"/>
          <p:cNvPicPr>
            <a:picLocks noChangeAspect="1"/>
          </p:cNvPicPr>
          <p:nvPr/>
        </p:nvPicPr>
        <p:blipFill>
          <a:blip r:embed="rId9"/>
          <a:stretch>
            <a:fillRect/>
          </a:stretch>
        </p:blipFill>
        <p:spPr>
          <a:xfrm>
            <a:off x="3870325" y="2703830"/>
            <a:ext cx="1080000" cy="1080000"/>
          </a:xfrm>
          <a:prstGeom prst="rect">
            <a:avLst/>
          </a:prstGeom>
        </p:spPr>
      </p:pic>
      <p:pic>
        <p:nvPicPr>
          <p:cNvPr id="20" name="图片 19" descr="55_18"/>
          <p:cNvPicPr>
            <a:picLocks noChangeAspect="1"/>
          </p:cNvPicPr>
          <p:nvPr/>
        </p:nvPicPr>
        <p:blipFill>
          <a:blip r:embed="rId10"/>
          <a:stretch>
            <a:fillRect/>
          </a:stretch>
        </p:blipFill>
        <p:spPr>
          <a:xfrm>
            <a:off x="4939030" y="4009390"/>
            <a:ext cx="1080000" cy="1080000"/>
          </a:xfrm>
          <a:prstGeom prst="rect">
            <a:avLst/>
          </a:prstGeom>
        </p:spPr>
      </p:pic>
      <p:pic>
        <p:nvPicPr>
          <p:cNvPr id="21" name="图片 20" descr="55_0"/>
          <p:cNvPicPr>
            <a:picLocks noChangeAspect="1"/>
          </p:cNvPicPr>
          <p:nvPr/>
        </p:nvPicPr>
        <p:blipFill>
          <a:blip r:embed="rId11"/>
          <a:stretch>
            <a:fillRect/>
          </a:stretch>
        </p:blipFill>
        <p:spPr>
          <a:xfrm>
            <a:off x="1710055" y="3997325"/>
            <a:ext cx="1080000" cy="1080000"/>
          </a:xfrm>
          <a:prstGeom prst="rect">
            <a:avLst/>
          </a:prstGeom>
        </p:spPr>
      </p:pic>
      <p:pic>
        <p:nvPicPr>
          <p:cNvPr id="22" name="图片 21" descr="55_1"/>
          <p:cNvPicPr>
            <a:picLocks noChangeAspect="1"/>
          </p:cNvPicPr>
          <p:nvPr/>
        </p:nvPicPr>
        <p:blipFill>
          <a:blip r:embed="rId12"/>
          <a:stretch>
            <a:fillRect/>
          </a:stretch>
        </p:blipFill>
        <p:spPr>
          <a:xfrm>
            <a:off x="2790190" y="4007485"/>
            <a:ext cx="1080000" cy="1080000"/>
          </a:xfrm>
          <a:prstGeom prst="rect">
            <a:avLst/>
          </a:prstGeom>
        </p:spPr>
      </p:pic>
      <p:pic>
        <p:nvPicPr>
          <p:cNvPr id="23" name="图片 22" descr="55_2"/>
          <p:cNvPicPr>
            <a:picLocks noChangeAspect="1"/>
          </p:cNvPicPr>
          <p:nvPr/>
        </p:nvPicPr>
        <p:blipFill>
          <a:blip r:embed="rId13"/>
          <a:stretch>
            <a:fillRect/>
          </a:stretch>
        </p:blipFill>
        <p:spPr>
          <a:xfrm>
            <a:off x="3858895" y="4003675"/>
            <a:ext cx="1080000" cy="1080000"/>
          </a:xfrm>
          <a:prstGeom prst="rect">
            <a:avLst/>
          </a:prstGeom>
        </p:spPr>
      </p:pic>
      <p:pic>
        <p:nvPicPr>
          <p:cNvPr id="24" name="图片 23" descr="56_18"/>
          <p:cNvPicPr>
            <a:picLocks noChangeAspect="1"/>
          </p:cNvPicPr>
          <p:nvPr/>
        </p:nvPicPr>
        <p:blipFill>
          <a:blip r:embed="rId14"/>
          <a:stretch>
            <a:fillRect/>
          </a:stretch>
        </p:blipFill>
        <p:spPr>
          <a:xfrm>
            <a:off x="4950460" y="5539740"/>
            <a:ext cx="1080000" cy="1080000"/>
          </a:xfrm>
          <a:prstGeom prst="rect">
            <a:avLst/>
          </a:prstGeom>
        </p:spPr>
      </p:pic>
      <p:pic>
        <p:nvPicPr>
          <p:cNvPr id="25" name="图片 24" descr="56_0"/>
          <p:cNvPicPr>
            <a:picLocks noChangeAspect="1"/>
          </p:cNvPicPr>
          <p:nvPr/>
        </p:nvPicPr>
        <p:blipFill>
          <a:blip r:embed="rId15"/>
          <a:stretch>
            <a:fillRect/>
          </a:stretch>
        </p:blipFill>
        <p:spPr>
          <a:xfrm>
            <a:off x="1715135" y="5545455"/>
            <a:ext cx="1080000" cy="1080000"/>
          </a:xfrm>
          <a:prstGeom prst="rect">
            <a:avLst/>
          </a:prstGeom>
        </p:spPr>
      </p:pic>
      <p:pic>
        <p:nvPicPr>
          <p:cNvPr id="26" name="图片 25" descr="56_1"/>
          <p:cNvPicPr>
            <a:picLocks noChangeAspect="1"/>
          </p:cNvPicPr>
          <p:nvPr/>
        </p:nvPicPr>
        <p:blipFill>
          <a:blip r:embed="rId16"/>
          <a:stretch>
            <a:fillRect/>
          </a:stretch>
        </p:blipFill>
        <p:spPr>
          <a:xfrm>
            <a:off x="2795270" y="5545455"/>
            <a:ext cx="1080000" cy="1080000"/>
          </a:xfrm>
          <a:prstGeom prst="rect">
            <a:avLst/>
          </a:prstGeom>
        </p:spPr>
      </p:pic>
      <p:pic>
        <p:nvPicPr>
          <p:cNvPr id="27" name="图片 26" descr="56_2"/>
          <p:cNvPicPr>
            <a:picLocks noChangeAspect="1"/>
          </p:cNvPicPr>
          <p:nvPr/>
        </p:nvPicPr>
        <p:blipFill>
          <a:blip r:embed="rId17"/>
          <a:stretch>
            <a:fillRect/>
          </a:stretch>
        </p:blipFill>
        <p:spPr>
          <a:xfrm>
            <a:off x="3875405" y="5539105"/>
            <a:ext cx="1080000" cy="1080000"/>
          </a:xfrm>
          <a:prstGeom prst="rect">
            <a:avLst/>
          </a:prstGeom>
        </p:spPr>
      </p:pic>
      <p:pic>
        <p:nvPicPr>
          <p:cNvPr id="28" name="图片 27" descr="21"/>
          <p:cNvPicPr>
            <a:picLocks noChangeAspect="1"/>
          </p:cNvPicPr>
          <p:nvPr/>
        </p:nvPicPr>
        <p:blipFill>
          <a:blip r:embed="rId18"/>
          <a:stretch>
            <a:fillRect/>
          </a:stretch>
        </p:blipFill>
        <p:spPr>
          <a:xfrm>
            <a:off x="263525" y="1443355"/>
            <a:ext cx="1080000" cy="1080000"/>
          </a:xfrm>
          <a:prstGeom prst="rect">
            <a:avLst/>
          </a:prstGeom>
        </p:spPr>
      </p:pic>
      <p:pic>
        <p:nvPicPr>
          <p:cNvPr id="29" name="图片 28" descr="33"/>
          <p:cNvPicPr>
            <a:picLocks noChangeAspect="1"/>
          </p:cNvPicPr>
          <p:nvPr/>
        </p:nvPicPr>
        <p:blipFill>
          <a:blip r:embed="rId19"/>
          <a:stretch>
            <a:fillRect/>
          </a:stretch>
        </p:blipFill>
        <p:spPr>
          <a:xfrm>
            <a:off x="263525" y="2708910"/>
            <a:ext cx="1080000" cy="1080000"/>
          </a:xfrm>
          <a:prstGeom prst="rect">
            <a:avLst/>
          </a:prstGeom>
        </p:spPr>
      </p:pic>
      <p:pic>
        <p:nvPicPr>
          <p:cNvPr id="30" name="图片 29" descr="55"/>
          <p:cNvPicPr>
            <a:picLocks noChangeAspect="1"/>
          </p:cNvPicPr>
          <p:nvPr/>
        </p:nvPicPr>
        <p:blipFill>
          <a:blip r:embed="rId20"/>
          <a:stretch>
            <a:fillRect/>
          </a:stretch>
        </p:blipFill>
        <p:spPr>
          <a:xfrm>
            <a:off x="263525" y="4009390"/>
            <a:ext cx="1080000" cy="1080000"/>
          </a:xfrm>
          <a:prstGeom prst="rect">
            <a:avLst/>
          </a:prstGeom>
        </p:spPr>
      </p:pic>
      <p:pic>
        <p:nvPicPr>
          <p:cNvPr id="31" name="图片 30" descr="56"/>
          <p:cNvPicPr>
            <a:picLocks noChangeAspect="1"/>
          </p:cNvPicPr>
          <p:nvPr/>
        </p:nvPicPr>
        <p:blipFill>
          <a:blip r:embed="rId21"/>
          <a:stretch>
            <a:fillRect/>
          </a:stretch>
        </p:blipFill>
        <p:spPr>
          <a:xfrm>
            <a:off x="263525" y="5545455"/>
            <a:ext cx="1080000" cy="1080000"/>
          </a:xfrm>
          <a:prstGeom prst="rect">
            <a:avLst/>
          </a:prstGeom>
        </p:spPr>
      </p:pic>
      <p:sp>
        <p:nvSpPr>
          <p:cNvPr id="32" name="文本框 31"/>
          <p:cNvSpPr txBox="1"/>
          <p:nvPr/>
        </p:nvSpPr>
        <p:spPr>
          <a:xfrm>
            <a:off x="6816090" y="2400935"/>
            <a:ext cx="4064000" cy="2676525"/>
          </a:xfrm>
          <a:prstGeom prst="rect">
            <a:avLst/>
          </a:prstGeom>
          <a:noFill/>
        </p:spPr>
        <p:txBody>
          <a:bodyPr wrap="square" rtlCol="0">
            <a:spAutoFit/>
          </a:bodyPr>
          <a:p>
            <a:r>
              <a:rPr lang="zh-CN" altLang="en-US" sz="2800"/>
              <a:t>在</a:t>
            </a:r>
            <a:r>
              <a:rPr lang="en-US" altLang="zh-CN" sz="2800"/>
              <a:t>0</a:t>
            </a:r>
            <a:r>
              <a:rPr lang="zh-CN" altLang="en-US" sz="2800"/>
              <a:t>，</a:t>
            </a:r>
            <a:r>
              <a:rPr lang="en-US" altLang="zh-CN" sz="2800"/>
              <a:t>1</a:t>
            </a:r>
            <a:r>
              <a:rPr lang="zh-CN" altLang="en-US" sz="2800"/>
              <a:t>，</a:t>
            </a:r>
            <a:r>
              <a:rPr lang="en-US" altLang="zh-CN" sz="2800"/>
              <a:t>2</a:t>
            </a:r>
            <a:r>
              <a:rPr lang="zh-CN" altLang="en-US" sz="2800"/>
              <a:t>，</a:t>
            </a:r>
            <a:r>
              <a:rPr lang="en-US" altLang="zh-CN" sz="2800"/>
              <a:t>18</a:t>
            </a:r>
            <a:r>
              <a:rPr lang="zh-CN" altLang="en-US" sz="2800"/>
              <a:t>层的表现基本都是稳定的，去除这几层会有显著的影响，但是对于其他的层可能会由提示词的变化而有不同的影响程度。</a:t>
            </a:r>
            <a:endParaRPr lang="zh-CN" altLang="en-US" sz="280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逐层替换</a:t>
            </a:r>
            <a:r>
              <a:rPr lang="zh-CN" sz="3000" b="1" i="0">
                <a:solidFill>
                  <a:srgbClr val="000000"/>
                </a:solidFill>
                <a:latin typeface="微软雅黑" panose="020B0503020204020204" charset="-122"/>
              </a:rPr>
              <a:t>生成</a:t>
            </a:r>
            <a:endParaRPr lang="zh-CN" sz="3000" b="1" i="0">
              <a:solidFill>
                <a:srgbClr val="000000"/>
              </a:solidFill>
              <a:latin typeface="微软雅黑" panose="020B0503020204020204" charset="-122"/>
            </a:endParaRPr>
          </a:p>
        </p:txBody>
      </p:sp>
      <p:sp>
        <p:nvSpPr>
          <p:cNvPr id="8" name="文本框 7"/>
          <p:cNvSpPr txBox="1"/>
          <p:nvPr/>
        </p:nvSpPr>
        <p:spPr>
          <a:xfrm>
            <a:off x="479425" y="1548765"/>
            <a:ext cx="6398895" cy="368300"/>
          </a:xfrm>
          <a:prstGeom prst="rect">
            <a:avLst/>
          </a:prstGeom>
          <a:noFill/>
        </p:spPr>
        <p:txBody>
          <a:bodyPr wrap="square" rtlCol="0">
            <a:spAutoFit/>
          </a:bodyPr>
          <a:p>
            <a:r>
              <a:rPr lang="en-US" altLang="zh-CN"/>
              <a:t>ref                       20</a:t>
            </a:r>
            <a:r>
              <a:rPr lang="zh-CN" altLang="en-US"/>
              <a:t>（非关键层）</a:t>
            </a:r>
            <a:r>
              <a:rPr lang="en-US" altLang="zh-CN"/>
              <a:t>     54</a:t>
            </a:r>
            <a:r>
              <a:rPr lang="zh-CN" altLang="en-US"/>
              <a:t>（关键层）</a:t>
            </a:r>
            <a:r>
              <a:rPr lang="en-US" altLang="zh-CN"/>
              <a:t> </a:t>
            </a:r>
            <a:endParaRPr lang="en-US" altLang="zh-CN"/>
          </a:p>
        </p:txBody>
      </p:sp>
      <p:pic>
        <p:nvPicPr>
          <p:cNvPr id="28" name="图片 27" descr="21"/>
          <p:cNvPicPr>
            <a:picLocks noChangeAspect="1"/>
          </p:cNvPicPr>
          <p:nvPr/>
        </p:nvPicPr>
        <p:blipFill>
          <a:blip r:embed="rId2"/>
          <a:stretch>
            <a:fillRect/>
          </a:stretch>
        </p:blipFill>
        <p:spPr>
          <a:xfrm>
            <a:off x="191135" y="1917065"/>
            <a:ext cx="1800000" cy="1800000"/>
          </a:xfrm>
          <a:prstGeom prst="rect">
            <a:avLst/>
          </a:prstGeom>
        </p:spPr>
      </p:pic>
      <p:pic>
        <p:nvPicPr>
          <p:cNvPr id="4" name="图片 3" descr="21_20"/>
          <p:cNvPicPr>
            <a:picLocks noChangeAspect="1"/>
          </p:cNvPicPr>
          <p:nvPr/>
        </p:nvPicPr>
        <p:blipFill>
          <a:blip r:embed="rId3"/>
          <a:stretch>
            <a:fillRect/>
          </a:stretch>
        </p:blipFill>
        <p:spPr>
          <a:xfrm>
            <a:off x="1919605" y="1917065"/>
            <a:ext cx="1800000" cy="1800000"/>
          </a:xfrm>
          <a:prstGeom prst="rect">
            <a:avLst/>
          </a:prstGeom>
        </p:spPr>
      </p:pic>
      <p:pic>
        <p:nvPicPr>
          <p:cNvPr id="5" name="图片 4" descr="21_54"/>
          <p:cNvPicPr>
            <a:picLocks noChangeAspect="1"/>
          </p:cNvPicPr>
          <p:nvPr/>
        </p:nvPicPr>
        <p:blipFill>
          <a:blip r:embed="rId4"/>
          <a:stretch>
            <a:fillRect/>
          </a:stretch>
        </p:blipFill>
        <p:spPr>
          <a:xfrm>
            <a:off x="3719830" y="1917065"/>
            <a:ext cx="1800000" cy="1800000"/>
          </a:xfrm>
          <a:prstGeom prst="rect">
            <a:avLst/>
          </a:prstGeom>
        </p:spPr>
      </p:pic>
      <p:sp>
        <p:nvSpPr>
          <p:cNvPr id="7" name="文本框 6"/>
          <p:cNvSpPr txBox="1"/>
          <p:nvPr/>
        </p:nvSpPr>
        <p:spPr>
          <a:xfrm>
            <a:off x="191135" y="5085080"/>
            <a:ext cx="10555605" cy="1383665"/>
          </a:xfrm>
          <a:prstGeom prst="rect">
            <a:avLst/>
          </a:prstGeom>
          <a:noFill/>
        </p:spPr>
        <p:txBody>
          <a:bodyPr wrap="square" rtlCol="0">
            <a:spAutoFit/>
          </a:bodyPr>
          <a:p>
            <a:r>
              <a:rPr lang="zh-CN" altLang="en-US" sz="2800"/>
              <a:t>也有可能出现下面的情况：</a:t>
            </a:r>
            <a:endParaRPr lang="zh-CN" altLang="en-US" sz="2800"/>
          </a:p>
          <a:p>
            <a:r>
              <a:rPr lang="en-US" altLang="zh-CN" sz="2800"/>
              <a:t>1. </a:t>
            </a:r>
            <a:r>
              <a:rPr lang="zh-CN" altLang="en-US" sz="2800"/>
              <a:t>是关键层但是图片相似度依然很大；</a:t>
            </a:r>
            <a:endParaRPr lang="zh-CN" altLang="en-US" sz="2800"/>
          </a:p>
          <a:p>
            <a:r>
              <a:rPr lang="en-US" altLang="zh-CN" sz="2800"/>
              <a:t>2. </a:t>
            </a:r>
            <a:r>
              <a:rPr lang="zh-CN" altLang="en-US" sz="2800"/>
              <a:t>不是关键层但是图片相似度较小；</a:t>
            </a:r>
            <a:endParaRPr lang="zh-CN" altLang="en-US" sz="2800"/>
          </a:p>
        </p:txBody>
      </p:sp>
      <p:pic>
        <p:nvPicPr>
          <p:cNvPr id="13" name="图片 12" descr="2_49"/>
          <p:cNvPicPr>
            <a:picLocks noChangeAspect="1"/>
          </p:cNvPicPr>
          <p:nvPr/>
        </p:nvPicPr>
        <p:blipFill>
          <a:blip r:embed="rId5"/>
          <a:stretch>
            <a:fillRect/>
          </a:stretch>
        </p:blipFill>
        <p:spPr>
          <a:xfrm>
            <a:off x="6384290" y="621030"/>
            <a:ext cx="1800000" cy="1800000"/>
          </a:xfrm>
          <a:prstGeom prst="rect">
            <a:avLst/>
          </a:prstGeom>
        </p:spPr>
      </p:pic>
      <p:pic>
        <p:nvPicPr>
          <p:cNvPr id="33" name="图片 32" descr="2_3"/>
          <p:cNvPicPr>
            <a:picLocks noChangeAspect="1"/>
          </p:cNvPicPr>
          <p:nvPr/>
        </p:nvPicPr>
        <p:blipFill>
          <a:blip r:embed="rId6"/>
          <a:stretch>
            <a:fillRect/>
          </a:stretch>
        </p:blipFill>
        <p:spPr>
          <a:xfrm>
            <a:off x="8184515" y="621030"/>
            <a:ext cx="1800000" cy="1800000"/>
          </a:xfrm>
          <a:prstGeom prst="rect">
            <a:avLst/>
          </a:prstGeom>
        </p:spPr>
      </p:pic>
      <p:pic>
        <p:nvPicPr>
          <p:cNvPr id="34" name="图片 33" descr="2_4"/>
          <p:cNvPicPr>
            <a:picLocks noChangeAspect="1"/>
          </p:cNvPicPr>
          <p:nvPr/>
        </p:nvPicPr>
        <p:blipFill>
          <a:blip r:embed="rId7"/>
          <a:stretch>
            <a:fillRect/>
          </a:stretch>
        </p:blipFill>
        <p:spPr>
          <a:xfrm>
            <a:off x="9912350" y="621030"/>
            <a:ext cx="1800000" cy="1800000"/>
          </a:xfrm>
          <a:prstGeom prst="rect">
            <a:avLst/>
          </a:prstGeom>
        </p:spPr>
      </p:pic>
      <p:sp>
        <p:nvSpPr>
          <p:cNvPr id="35" name="文本框 34"/>
          <p:cNvSpPr txBox="1"/>
          <p:nvPr/>
        </p:nvSpPr>
        <p:spPr>
          <a:xfrm>
            <a:off x="6671945" y="252730"/>
            <a:ext cx="6398895" cy="368300"/>
          </a:xfrm>
          <a:prstGeom prst="rect">
            <a:avLst/>
          </a:prstGeom>
          <a:noFill/>
        </p:spPr>
        <p:txBody>
          <a:bodyPr wrap="square" rtlCol="0">
            <a:spAutoFit/>
          </a:bodyPr>
          <a:p>
            <a:r>
              <a:rPr lang="en-US" altLang="zh-CN"/>
              <a:t>ref                         3</a:t>
            </a:r>
            <a:r>
              <a:rPr lang="zh-CN" altLang="en-US"/>
              <a:t>（非关键层）</a:t>
            </a:r>
            <a:r>
              <a:rPr lang="en-US" altLang="zh-CN"/>
              <a:t>     4</a:t>
            </a:r>
            <a:r>
              <a:rPr lang="zh-CN" altLang="en-US"/>
              <a:t>（</a:t>
            </a:r>
            <a:r>
              <a:rPr lang="zh-CN" altLang="en-US"/>
              <a:t>非关键层）</a:t>
            </a:r>
            <a:r>
              <a:rPr lang="en-US" altLang="zh-CN"/>
              <a:t> </a:t>
            </a:r>
            <a:endParaRPr lang="en-US" altLang="zh-CN"/>
          </a:p>
        </p:txBody>
      </p:sp>
      <p:pic>
        <p:nvPicPr>
          <p:cNvPr id="37" name="图片 36" descr="2_11"/>
          <p:cNvPicPr>
            <a:picLocks noChangeAspect="1"/>
          </p:cNvPicPr>
          <p:nvPr/>
        </p:nvPicPr>
        <p:blipFill>
          <a:blip r:embed="rId8"/>
          <a:stretch>
            <a:fillRect/>
          </a:stretch>
        </p:blipFill>
        <p:spPr>
          <a:xfrm>
            <a:off x="6384290" y="2924810"/>
            <a:ext cx="1800000" cy="1800000"/>
          </a:xfrm>
          <a:prstGeom prst="rect">
            <a:avLst/>
          </a:prstGeom>
        </p:spPr>
      </p:pic>
      <p:pic>
        <p:nvPicPr>
          <p:cNvPr id="38" name="图片 37" descr="2_56"/>
          <p:cNvPicPr>
            <a:picLocks noChangeAspect="1"/>
          </p:cNvPicPr>
          <p:nvPr/>
        </p:nvPicPr>
        <p:blipFill>
          <a:blip r:embed="rId9"/>
          <a:stretch>
            <a:fillRect/>
          </a:stretch>
        </p:blipFill>
        <p:spPr>
          <a:xfrm>
            <a:off x="9984105" y="2924175"/>
            <a:ext cx="1800000" cy="1800000"/>
          </a:xfrm>
          <a:prstGeom prst="rect">
            <a:avLst/>
          </a:prstGeom>
        </p:spPr>
      </p:pic>
      <p:sp>
        <p:nvSpPr>
          <p:cNvPr id="39" name="文本框 38"/>
          <p:cNvSpPr txBox="1"/>
          <p:nvPr/>
        </p:nvSpPr>
        <p:spPr>
          <a:xfrm>
            <a:off x="6527800" y="2488565"/>
            <a:ext cx="6398895" cy="368300"/>
          </a:xfrm>
          <a:prstGeom prst="rect">
            <a:avLst/>
          </a:prstGeom>
          <a:noFill/>
        </p:spPr>
        <p:txBody>
          <a:bodyPr wrap="square" rtlCol="0">
            <a:spAutoFit/>
          </a:bodyPr>
          <a:p>
            <a:r>
              <a:rPr lang="en-US" altLang="zh-CN"/>
              <a:t> 11</a:t>
            </a:r>
            <a:r>
              <a:rPr lang="zh-CN" altLang="en-US">
                <a:sym typeface="+mn-ea"/>
              </a:rPr>
              <a:t>（非关键层）</a:t>
            </a:r>
            <a:r>
              <a:rPr lang="en-US" altLang="zh-CN"/>
              <a:t>  15</a:t>
            </a:r>
            <a:r>
              <a:rPr lang="zh-CN" altLang="en-US"/>
              <a:t>（非关键层）</a:t>
            </a:r>
            <a:r>
              <a:rPr lang="en-US" altLang="zh-CN"/>
              <a:t>     56</a:t>
            </a:r>
            <a:r>
              <a:rPr lang="zh-CN" altLang="en-US"/>
              <a:t>（</a:t>
            </a:r>
            <a:r>
              <a:rPr lang="zh-CN" altLang="en-US"/>
              <a:t>关键层）</a:t>
            </a:r>
            <a:r>
              <a:rPr lang="en-US" altLang="zh-CN"/>
              <a:t> </a:t>
            </a:r>
            <a:endParaRPr lang="en-US" altLang="zh-CN"/>
          </a:p>
        </p:txBody>
      </p:sp>
      <p:pic>
        <p:nvPicPr>
          <p:cNvPr id="40" name="图片 39" descr="2_15"/>
          <p:cNvPicPr>
            <a:picLocks noChangeAspect="1"/>
          </p:cNvPicPr>
          <p:nvPr/>
        </p:nvPicPr>
        <p:blipFill>
          <a:blip r:embed="rId10"/>
          <a:stretch>
            <a:fillRect/>
          </a:stretch>
        </p:blipFill>
        <p:spPr>
          <a:xfrm>
            <a:off x="8256270" y="2924810"/>
            <a:ext cx="1800000" cy="180000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初步尝试</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79425" y="981075"/>
                <a:ext cx="10335260" cy="1568450"/>
              </a:xfrm>
              <a:prstGeom prst="rect">
                <a:avLst/>
              </a:prstGeom>
              <a:noFill/>
            </p:spPr>
            <p:txBody>
              <a:bodyPr wrap="square" rtlCol="0">
                <a:spAutoFit/>
              </a:bodyPr>
              <a:p>
                <a:r>
                  <a:rPr lang="en-US" altLang="zh-CN" sz="3200">
                    <a:latin typeface="Calibri" panose="020F0502020204030204" charset="0"/>
                    <a:cs typeface="Calibri" panose="020F0502020204030204" charset="0"/>
                  </a:rPr>
                  <a:t>W</a:t>
                </a:r>
                <a:r>
                  <a:rPr lang="zh-CN" altLang="en-US" sz="3200">
                    <a:latin typeface="Calibri" panose="020F0502020204030204" charset="0"/>
                    <a:cs typeface="Calibri" panose="020F0502020204030204" charset="0"/>
                  </a:rPr>
                  <a:t>e propose generating both x and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in parallel while </a:t>
                </a:r>
                <a:r>
                  <a:rPr lang="zh-CN" altLang="en-US" sz="3200">
                    <a:solidFill>
                      <a:schemeClr val="tx1"/>
                    </a:solidFill>
                    <a:latin typeface="Calibri" panose="020F0502020204030204" charset="0"/>
                    <a:cs typeface="Calibri" panose="020F0502020204030204" charset="0"/>
                  </a:rPr>
                  <a:t>selectively</a:t>
                </a:r>
                <a:r>
                  <a:rPr lang="zh-CN" altLang="en-US" sz="3200">
                    <a:latin typeface="Calibri" panose="020F0502020204030204" charset="0"/>
                    <a:cs typeface="Calibri" panose="020F0502020204030204" charset="0"/>
                  </a:rPr>
                  <a:t> replacing the image embeddings of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with those of x, but only within the vital layers set V .</a:t>
                </a:r>
                <a:endParaRPr lang="zh-CN" altLang="en-US" sz="3200">
                  <a:latin typeface="Calibri" panose="020F0502020204030204" charset="0"/>
                  <a:cs typeface="Calibri" panose="020F0502020204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9425" y="981075"/>
                <a:ext cx="10335260" cy="156845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文本框 4"/>
          <p:cNvSpPr txBox="1"/>
          <p:nvPr/>
        </p:nvSpPr>
        <p:spPr>
          <a:xfrm>
            <a:off x="584835" y="4005580"/>
            <a:ext cx="10124440" cy="2245360"/>
          </a:xfrm>
          <a:prstGeom prst="rect">
            <a:avLst/>
          </a:prstGeom>
          <a:noFill/>
        </p:spPr>
        <p:txBody>
          <a:bodyPr wrap="square" rtlCol="0">
            <a:spAutoFit/>
          </a:bodyPr>
          <a:p>
            <a:r>
              <a:rPr lang="zh-CN" altLang="en-US" sz="2800"/>
              <a:t>刚开始尝试直接在获取的关键层进行</a:t>
            </a:r>
            <a:r>
              <a:rPr lang="en-US" altLang="zh-CN" sz="2800"/>
              <a:t>img_token</a:t>
            </a:r>
            <a:r>
              <a:rPr lang="zh-CN" altLang="en-US" sz="2800"/>
              <a:t>的整体替换，分为</a:t>
            </a:r>
            <a:r>
              <a:rPr lang="en-US" altLang="zh-CN" sz="2800"/>
              <a:t>Double Stream Block</a:t>
            </a:r>
            <a:r>
              <a:rPr lang="zh-CN" altLang="en-US" sz="2800"/>
              <a:t>和</a:t>
            </a:r>
            <a:r>
              <a:rPr lang="en-US" altLang="zh-CN" sz="2800"/>
              <a:t>Single Stream Block</a:t>
            </a:r>
            <a:r>
              <a:rPr lang="zh-CN" altLang="en-US" sz="2800"/>
              <a:t>两类分别进行处理</a:t>
            </a:r>
            <a:endParaRPr lang="zh-CN" altLang="en-US" sz="2800"/>
          </a:p>
          <a:p>
            <a:endParaRPr lang="zh-CN" altLang="en-US" sz="2800"/>
          </a:p>
          <a:p>
            <a:r>
              <a:rPr lang="zh-CN" altLang="en-US" sz="2800"/>
              <a:t>但是结果和参考图像没有任何差别，不过也是合理的，因为完全替换了</a:t>
            </a:r>
            <a:r>
              <a:rPr lang="en-US" altLang="zh-CN" sz="2800"/>
              <a:t>img_x</a:t>
            </a:r>
            <a:r>
              <a:rPr lang="zh-CN" altLang="en-US" sz="2800"/>
              <a:t>的所有</a:t>
            </a:r>
            <a:r>
              <a:rPr lang="en-US" altLang="zh-CN" sz="2800"/>
              <a:t>token</a:t>
            </a:r>
            <a:r>
              <a:rPr lang="zh-CN" altLang="en-US" sz="2800"/>
              <a:t>。</a:t>
            </a:r>
            <a:endParaRPr lang="zh-CN" altLang="en-US" sz="280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初步尝试</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79425" y="981075"/>
                <a:ext cx="10335260" cy="1568450"/>
              </a:xfrm>
              <a:prstGeom prst="rect">
                <a:avLst/>
              </a:prstGeom>
              <a:noFill/>
            </p:spPr>
            <p:txBody>
              <a:bodyPr wrap="square" rtlCol="0">
                <a:spAutoFit/>
              </a:bodyPr>
              <a:p>
                <a:r>
                  <a:rPr lang="en-US" altLang="zh-CN" sz="3200">
                    <a:latin typeface="Calibri" panose="020F0502020204030204" charset="0"/>
                    <a:cs typeface="Calibri" panose="020F0502020204030204" charset="0"/>
                  </a:rPr>
                  <a:t>W</a:t>
                </a:r>
                <a:r>
                  <a:rPr lang="zh-CN" altLang="en-US" sz="3200">
                    <a:latin typeface="Calibri" panose="020F0502020204030204" charset="0"/>
                    <a:cs typeface="Calibri" panose="020F0502020204030204" charset="0"/>
                  </a:rPr>
                  <a:t>e propose generating both x and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in parallel while </a:t>
                </a:r>
                <a:r>
                  <a:rPr lang="zh-CN" altLang="en-US" sz="3200" b="1">
                    <a:solidFill>
                      <a:srgbClr val="FF0000"/>
                    </a:solidFill>
                    <a:latin typeface="Calibri" panose="020F0502020204030204" charset="0"/>
                    <a:cs typeface="Calibri" panose="020F0502020204030204" charset="0"/>
                  </a:rPr>
                  <a:t>selectively</a:t>
                </a:r>
                <a:r>
                  <a:rPr lang="zh-CN" altLang="en-US" sz="3200">
                    <a:latin typeface="Calibri" panose="020F0502020204030204" charset="0"/>
                    <a:cs typeface="Calibri" panose="020F0502020204030204" charset="0"/>
                  </a:rPr>
                  <a:t> replacing the image embeddings of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with those of x, but only within the vital layers set V .</a:t>
                </a:r>
                <a:endParaRPr lang="zh-CN" altLang="en-US" sz="3200">
                  <a:latin typeface="Calibri" panose="020F0502020204030204" charset="0"/>
                  <a:cs typeface="Calibri" panose="020F0502020204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9425" y="981075"/>
                <a:ext cx="10335260" cy="156845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文本框 4"/>
          <p:cNvSpPr txBox="1"/>
          <p:nvPr>
            <p:custDataLst>
              <p:tags r:id="rId3"/>
            </p:custDataLst>
          </p:nvPr>
        </p:nvSpPr>
        <p:spPr>
          <a:xfrm>
            <a:off x="551180" y="2708910"/>
            <a:ext cx="10124440" cy="521970"/>
          </a:xfrm>
          <a:prstGeom prst="rect">
            <a:avLst/>
          </a:prstGeom>
          <a:noFill/>
        </p:spPr>
        <p:txBody>
          <a:bodyPr wrap="square" rtlCol="0">
            <a:spAutoFit/>
          </a:bodyPr>
          <a:p>
            <a:r>
              <a:rPr lang="zh-CN" altLang="en-US" sz="2800"/>
              <a:t>需要进行选择性的替换！但是如何做这个</a:t>
            </a:r>
            <a:r>
              <a:rPr lang="zh-CN" altLang="en-US" sz="2800"/>
              <a:t>选择？</a:t>
            </a:r>
            <a:endParaRPr lang="zh-CN" altLang="en-US" sz="280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F3552"/>
                </a:solidFill>
                <a:latin typeface="微软雅黑" panose="020B0503020204020204" charset="-122"/>
              </a:rPr>
              <a:t>01</a:t>
            </a:r>
            <a:endParaRPr sz="4800" b="1" i="0">
              <a:solidFill>
                <a:srgbClr val="0F3552"/>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197FC"/>
                </a:solidFill>
                <a:latin typeface="微软雅黑" panose="020B0503020204020204" charset="-122"/>
              </a:rPr>
              <a:t>引言</a:t>
            </a:r>
            <a:endParaRPr sz="4800" b="1" i="0">
              <a:solidFill>
                <a:srgbClr val="5197FC"/>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更换</a:t>
            </a:r>
            <a:r>
              <a:rPr lang="zh-CN" altLang="en-US" sz="3000" b="1" i="0">
                <a:solidFill>
                  <a:srgbClr val="000000"/>
                </a:solidFill>
                <a:latin typeface="微软雅黑" panose="020B0503020204020204" charset="-122"/>
              </a:rPr>
              <a:t>思路</a:t>
            </a:r>
            <a:endParaRPr lang="zh-CN" altLang="en-US" sz="3000" b="1" i="0">
              <a:solidFill>
                <a:srgbClr val="000000"/>
              </a:solidFill>
              <a:latin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424815" y="887095"/>
            <a:ext cx="10627360" cy="5405755"/>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初步尝试</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79425" y="981075"/>
                <a:ext cx="10335260" cy="1568450"/>
              </a:xfrm>
              <a:prstGeom prst="rect">
                <a:avLst/>
              </a:prstGeom>
              <a:noFill/>
            </p:spPr>
            <p:txBody>
              <a:bodyPr wrap="square" rtlCol="0">
                <a:spAutoFit/>
              </a:bodyPr>
              <a:p>
                <a:r>
                  <a:rPr lang="en-US" altLang="zh-CN" sz="3200">
                    <a:latin typeface="Calibri" panose="020F0502020204030204" charset="0"/>
                    <a:cs typeface="Calibri" panose="020F0502020204030204" charset="0"/>
                  </a:rPr>
                  <a:t>W</a:t>
                </a:r>
                <a:r>
                  <a:rPr lang="zh-CN" altLang="en-US" sz="3200">
                    <a:latin typeface="Calibri" panose="020F0502020204030204" charset="0"/>
                    <a:cs typeface="Calibri" panose="020F0502020204030204" charset="0"/>
                  </a:rPr>
                  <a:t>e propose generating both x and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in parallel while </a:t>
                </a:r>
                <a:r>
                  <a:rPr lang="zh-CN" altLang="en-US" sz="3200" b="1">
                    <a:solidFill>
                      <a:srgbClr val="FF0000"/>
                    </a:solidFill>
                    <a:latin typeface="Calibri" panose="020F0502020204030204" charset="0"/>
                    <a:cs typeface="Calibri" panose="020F0502020204030204" charset="0"/>
                  </a:rPr>
                  <a:t>selectively</a:t>
                </a:r>
                <a:r>
                  <a:rPr lang="zh-CN" altLang="en-US" sz="3200">
                    <a:latin typeface="Calibri" panose="020F0502020204030204" charset="0"/>
                    <a:cs typeface="Calibri" panose="020F0502020204030204" charset="0"/>
                  </a:rPr>
                  <a:t> replacing the image embeddings of </a:t>
                </a:r>
                <a14:m>
                  <m:oMath xmlns:m="http://schemas.openxmlformats.org/officeDocument/2006/math">
                    <m:acc>
                      <m:accPr>
                        <m:ctrlPr>
                          <a:rPr lang="en-US" altLang="zh-CN" sz="3200" i="1">
                            <a:latin typeface="Cambria Math" panose="02040503050406030204" charset="0"/>
                            <a:cs typeface="Cambria Math" panose="02040503050406030204" charset="0"/>
                          </a:rPr>
                        </m:ctrlPr>
                      </m:accPr>
                      <m:e>
                        <m:r>
                          <a:rPr lang="en-US" altLang="zh-CN" sz="3200" i="1">
                            <a:latin typeface="Cambria Math" panose="02040503050406030204" charset="0"/>
                            <a:cs typeface="Cambria Math" panose="02040503050406030204" charset="0"/>
                          </a:rPr>
                          <m:t>𝑥</m:t>
                        </m:r>
                      </m:e>
                    </m:acc>
                  </m:oMath>
                </a14:m>
                <a:r>
                  <a:rPr lang="zh-CN" altLang="en-US" sz="3200">
                    <a:latin typeface="Calibri" panose="020F0502020204030204" charset="0"/>
                    <a:cs typeface="Calibri" panose="020F0502020204030204" charset="0"/>
                  </a:rPr>
                  <a:t> with those of x, but only within the vital layers set V .</a:t>
                </a:r>
                <a:endParaRPr lang="zh-CN" altLang="en-US" sz="3200">
                  <a:latin typeface="Calibri" panose="020F0502020204030204" charset="0"/>
                  <a:cs typeface="Calibri" panose="020F0502020204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79425" y="981075"/>
                <a:ext cx="10335260" cy="156845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文本框 4"/>
          <p:cNvSpPr txBox="1"/>
          <p:nvPr>
            <p:custDataLst>
              <p:tags r:id="rId3"/>
            </p:custDataLst>
          </p:nvPr>
        </p:nvSpPr>
        <p:spPr>
          <a:xfrm>
            <a:off x="551180" y="2708910"/>
            <a:ext cx="10124440" cy="521970"/>
          </a:xfrm>
          <a:prstGeom prst="rect">
            <a:avLst/>
          </a:prstGeom>
          <a:noFill/>
        </p:spPr>
        <p:txBody>
          <a:bodyPr wrap="square" rtlCol="0">
            <a:spAutoFit/>
          </a:bodyPr>
          <a:p>
            <a:r>
              <a:rPr lang="zh-CN" altLang="en-US" sz="2800"/>
              <a:t>需要进行选择性的替换！但是如何做这个</a:t>
            </a:r>
            <a:r>
              <a:rPr lang="zh-CN" altLang="en-US" sz="2800"/>
              <a:t>选择？</a:t>
            </a:r>
            <a:endParaRPr lang="zh-CN" altLang="en-US" sz="2800"/>
          </a:p>
        </p:txBody>
      </p:sp>
      <p:pic>
        <p:nvPicPr>
          <p:cNvPr id="6" name="图片 5"/>
          <p:cNvPicPr>
            <a:picLocks noChangeAspect="1"/>
          </p:cNvPicPr>
          <p:nvPr>
            <p:custDataLst>
              <p:tags r:id="rId4"/>
            </p:custDataLst>
          </p:nvPr>
        </p:nvPicPr>
        <p:blipFill>
          <a:blip r:embed="rId5"/>
          <a:stretch>
            <a:fillRect/>
          </a:stretch>
        </p:blipFill>
        <p:spPr>
          <a:xfrm>
            <a:off x="424815" y="3437890"/>
            <a:ext cx="9251315" cy="3270885"/>
          </a:xfrm>
          <a:prstGeom prst="rect">
            <a:avLst/>
          </a:prstGeom>
        </p:spPr>
      </p:pic>
      <p:sp>
        <p:nvSpPr>
          <p:cNvPr id="7" name="文本框 6"/>
          <p:cNvSpPr txBox="1"/>
          <p:nvPr/>
        </p:nvSpPr>
        <p:spPr>
          <a:xfrm>
            <a:off x="9408160" y="2924810"/>
            <a:ext cx="2696210" cy="3046095"/>
          </a:xfrm>
          <a:prstGeom prst="rect">
            <a:avLst/>
          </a:prstGeom>
          <a:noFill/>
        </p:spPr>
        <p:txBody>
          <a:bodyPr wrap="square" rtlCol="0">
            <a:spAutoFit/>
          </a:bodyPr>
          <a:p>
            <a:r>
              <a:rPr lang="zh-CN" altLang="en-US" sz="2400"/>
              <a:t>可以根据注意力的分布进行选择，就选择了</a:t>
            </a:r>
            <a:r>
              <a:rPr lang="en-US" altLang="zh-CN" sz="2400"/>
              <a:t>img_token</a:t>
            </a:r>
            <a:r>
              <a:rPr lang="zh-CN" altLang="en-US" sz="2400"/>
              <a:t>对</a:t>
            </a:r>
            <a:r>
              <a:rPr lang="en-US" altLang="zh-CN" sz="2400"/>
              <a:t>txt_token</a:t>
            </a:r>
            <a:r>
              <a:rPr lang="zh-CN" altLang="en-US" sz="2400"/>
              <a:t>的排序来进行</a:t>
            </a:r>
            <a:r>
              <a:rPr lang="zh-CN" altLang="en-US" sz="2400"/>
              <a:t>选择。</a:t>
            </a:r>
            <a:endParaRPr lang="zh-CN" altLang="en-US" sz="2400"/>
          </a:p>
          <a:p>
            <a:endParaRPr lang="zh-CN" altLang="en-US" sz="2400"/>
          </a:p>
          <a:p>
            <a:r>
              <a:rPr lang="zh-CN" altLang="en-US" sz="2400"/>
              <a:t>需要对</a:t>
            </a:r>
            <a:r>
              <a:rPr lang="en-US" altLang="zh-CN" sz="2400"/>
              <a:t>attention</a:t>
            </a:r>
            <a:r>
              <a:rPr lang="zh-CN" altLang="en-US" sz="2400"/>
              <a:t>函数进行</a:t>
            </a:r>
            <a:r>
              <a:rPr lang="zh-CN" altLang="en-US" sz="2400"/>
              <a:t>修改。</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结果</a:t>
            </a:r>
            <a:r>
              <a:rPr lang="zh-CN" altLang="en-US" sz="3000" b="1" i="0">
                <a:solidFill>
                  <a:srgbClr val="000000"/>
                </a:solidFill>
                <a:latin typeface="微软雅黑" panose="020B0503020204020204" charset="-122"/>
              </a:rPr>
              <a:t>展示</a:t>
            </a:r>
            <a:endParaRPr lang="zh-CN" altLang="en-US" sz="3000" b="1" i="0">
              <a:solidFill>
                <a:srgbClr val="000000"/>
              </a:solidFill>
              <a:latin typeface="微软雅黑" panose="020B0503020204020204" charset="-122"/>
            </a:endParaRPr>
          </a:p>
        </p:txBody>
      </p:sp>
      <p:sp>
        <p:nvSpPr>
          <p:cNvPr id="7" name="文本框 6"/>
          <p:cNvSpPr txBox="1"/>
          <p:nvPr/>
        </p:nvSpPr>
        <p:spPr>
          <a:xfrm>
            <a:off x="191135" y="5906135"/>
            <a:ext cx="11637010" cy="460375"/>
          </a:xfrm>
          <a:prstGeom prst="rect">
            <a:avLst/>
          </a:prstGeom>
          <a:noFill/>
        </p:spPr>
        <p:txBody>
          <a:bodyPr wrap="square" rtlCol="0">
            <a:spAutoFit/>
          </a:bodyPr>
          <a:p>
            <a:r>
              <a:rPr lang="zh-CN" altLang="en-US" sz="2400">
                <a:latin typeface="黑体" panose="02010609060101010101" charset="-122"/>
                <a:ea typeface="黑体" panose="02010609060101010101" charset="-122"/>
              </a:rPr>
              <a:t>用不同的策略或者不同的关键层的集合都能获得不同的效果，效果也是有好有坏的</a:t>
            </a:r>
            <a:endParaRPr lang="zh-CN" altLang="en-US" sz="2400">
              <a:latin typeface="黑体" panose="02010609060101010101" charset="-122"/>
              <a:ea typeface="黑体" panose="02010609060101010101" charset="-122"/>
            </a:endParaRPr>
          </a:p>
        </p:txBody>
      </p:sp>
      <p:sp>
        <p:nvSpPr>
          <p:cNvPr id="8" name="文本框 7"/>
          <p:cNvSpPr txBox="1"/>
          <p:nvPr/>
        </p:nvSpPr>
        <p:spPr>
          <a:xfrm>
            <a:off x="623570" y="908685"/>
            <a:ext cx="8247380" cy="368300"/>
          </a:xfrm>
          <a:prstGeom prst="rect">
            <a:avLst/>
          </a:prstGeom>
          <a:noFill/>
        </p:spPr>
        <p:txBody>
          <a:bodyPr wrap="square" rtlCol="0">
            <a:spAutoFit/>
          </a:bodyPr>
          <a:p>
            <a:r>
              <a:rPr lang="zh-CN" altLang="en-US"/>
              <a:t>参考图像</a:t>
            </a:r>
            <a:r>
              <a:rPr lang="en-US" altLang="zh-CN"/>
              <a:t>                </a:t>
            </a:r>
            <a:r>
              <a:rPr lang="zh-CN" altLang="en-US"/>
              <a:t>编辑图像</a:t>
            </a:r>
            <a:r>
              <a:rPr lang="en-US" altLang="zh-CN"/>
              <a:t>                  stable flow</a:t>
            </a:r>
            <a:r>
              <a:rPr lang="zh-CN" altLang="en-US"/>
              <a:t>结果</a:t>
            </a:r>
            <a:r>
              <a:rPr lang="en-US" altLang="zh-CN"/>
              <a:t> </a:t>
            </a:r>
            <a:endParaRPr lang="en-US" altLang="zh-CN"/>
          </a:p>
        </p:txBody>
      </p:sp>
      <p:pic>
        <p:nvPicPr>
          <p:cNvPr id="9" name="图片 8" descr="ref_0"/>
          <p:cNvPicPr>
            <a:picLocks noChangeAspect="1"/>
          </p:cNvPicPr>
          <p:nvPr/>
        </p:nvPicPr>
        <p:blipFill>
          <a:blip r:embed="rId2"/>
          <a:stretch>
            <a:fillRect/>
          </a:stretch>
        </p:blipFill>
        <p:spPr>
          <a:xfrm>
            <a:off x="263525" y="1298575"/>
            <a:ext cx="1800000" cy="1800000"/>
          </a:xfrm>
          <a:prstGeom prst="rect">
            <a:avLst/>
          </a:prstGeom>
        </p:spPr>
      </p:pic>
      <p:pic>
        <p:nvPicPr>
          <p:cNvPr id="10" name="图片 9" descr="edit_0"/>
          <p:cNvPicPr>
            <a:picLocks noChangeAspect="1"/>
          </p:cNvPicPr>
          <p:nvPr/>
        </p:nvPicPr>
        <p:blipFill>
          <a:blip r:embed="rId3"/>
          <a:stretch>
            <a:fillRect/>
          </a:stretch>
        </p:blipFill>
        <p:spPr>
          <a:xfrm>
            <a:off x="2063750" y="1298575"/>
            <a:ext cx="1800000" cy="1800000"/>
          </a:xfrm>
          <a:prstGeom prst="rect">
            <a:avLst/>
          </a:prstGeom>
        </p:spPr>
      </p:pic>
      <p:pic>
        <p:nvPicPr>
          <p:cNvPr id="11" name="图片 10" descr="stable_0"/>
          <p:cNvPicPr>
            <a:picLocks noChangeAspect="1"/>
          </p:cNvPicPr>
          <p:nvPr/>
        </p:nvPicPr>
        <p:blipFill>
          <a:blip r:embed="rId4"/>
          <a:stretch>
            <a:fillRect/>
          </a:stretch>
        </p:blipFill>
        <p:spPr>
          <a:xfrm>
            <a:off x="3863975" y="1298575"/>
            <a:ext cx="1800000" cy="1800000"/>
          </a:xfrm>
          <a:prstGeom prst="rect">
            <a:avLst/>
          </a:prstGeom>
        </p:spPr>
      </p:pic>
      <p:pic>
        <p:nvPicPr>
          <p:cNvPr id="12" name="图片 11" descr="stable_0 - 副本"/>
          <p:cNvPicPr>
            <a:picLocks noChangeAspect="1"/>
          </p:cNvPicPr>
          <p:nvPr/>
        </p:nvPicPr>
        <p:blipFill>
          <a:blip r:embed="rId5"/>
          <a:stretch>
            <a:fillRect/>
          </a:stretch>
        </p:blipFill>
        <p:spPr>
          <a:xfrm>
            <a:off x="5664200" y="1298575"/>
            <a:ext cx="1800000" cy="1800000"/>
          </a:xfrm>
          <a:prstGeom prst="rect">
            <a:avLst/>
          </a:prstGeom>
        </p:spPr>
      </p:pic>
      <p:pic>
        <p:nvPicPr>
          <p:cNvPr id="13" name="图片 12" descr="ref_3"/>
          <p:cNvPicPr>
            <a:picLocks noChangeAspect="1"/>
          </p:cNvPicPr>
          <p:nvPr/>
        </p:nvPicPr>
        <p:blipFill>
          <a:blip r:embed="rId6"/>
          <a:stretch>
            <a:fillRect/>
          </a:stretch>
        </p:blipFill>
        <p:spPr>
          <a:xfrm>
            <a:off x="263525" y="3357245"/>
            <a:ext cx="1800000" cy="1800000"/>
          </a:xfrm>
          <a:prstGeom prst="rect">
            <a:avLst/>
          </a:prstGeom>
        </p:spPr>
      </p:pic>
      <p:pic>
        <p:nvPicPr>
          <p:cNvPr id="14" name="图片 13" descr="edit_3"/>
          <p:cNvPicPr>
            <a:picLocks noChangeAspect="1"/>
          </p:cNvPicPr>
          <p:nvPr/>
        </p:nvPicPr>
        <p:blipFill>
          <a:blip r:embed="rId7"/>
          <a:stretch>
            <a:fillRect/>
          </a:stretch>
        </p:blipFill>
        <p:spPr>
          <a:xfrm>
            <a:off x="2063750" y="3357245"/>
            <a:ext cx="1800000" cy="1800000"/>
          </a:xfrm>
          <a:prstGeom prst="rect">
            <a:avLst/>
          </a:prstGeom>
        </p:spPr>
      </p:pic>
      <p:pic>
        <p:nvPicPr>
          <p:cNvPr id="15" name="图片 14" descr="stable_3 - 副本"/>
          <p:cNvPicPr>
            <a:picLocks noChangeAspect="1"/>
          </p:cNvPicPr>
          <p:nvPr/>
        </p:nvPicPr>
        <p:blipFill>
          <a:blip r:embed="rId8"/>
          <a:stretch>
            <a:fillRect/>
          </a:stretch>
        </p:blipFill>
        <p:spPr>
          <a:xfrm>
            <a:off x="3863975" y="3357245"/>
            <a:ext cx="1800000" cy="1800000"/>
          </a:xfrm>
          <a:prstGeom prst="rect">
            <a:avLst/>
          </a:prstGeom>
        </p:spPr>
      </p:pic>
      <p:pic>
        <p:nvPicPr>
          <p:cNvPr id="16" name="图片 15" descr="stable_3 - 副本 (2)"/>
          <p:cNvPicPr>
            <a:picLocks noChangeAspect="1"/>
          </p:cNvPicPr>
          <p:nvPr/>
        </p:nvPicPr>
        <p:blipFill>
          <a:blip r:embed="rId9"/>
          <a:stretch>
            <a:fillRect/>
          </a:stretch>
        </p:blipFill>
        <p:spPr>
          <a:xfrm>
            <a:off x="5664200" y="3357245"/>
            <a:ext cx="1800000" cy="1800000"/>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结果</a:t>
            </a:r>
            <a:r>
              <a:rPr lang="zh-CN" altLang="en-US" sz="3000" b="1" i="0">
                <a:solidFill>
                  <a:srgbClr val="000000"/>
                </a:solidFill>
                <a:latin typeface="微软雅黑" panose="020B0503020204020204" charset="-122"/>
              </a:rPr>
              <a:t>展示</a:t>
            </a:r>
            <a:endParaRPr lang="zh-CN" altLang="en-US" sz="3000" b="1" i="0">
              <a:solidFill>
                <a:srgbClr val="000000"/>
              </a:solidFill>
              <a:latin typeface="微软雅黑" panose="020B0503020204020204" charset="-122"/>
            </a:endParaRPr>
          </a:p>
        </p:txBody>
      </p:sp>
      <p:sp>
        <p:nvSpPr>
          <p:cNvPr id="7" name="文本框 6"/>
          <p:cNvSpPr txBox="1"/>
          <p:nvPr/>
        </p:nvSpPr>
        <p:spPr>
          <a:xfrm>
            <a:off x="191135" y="5906135"/>
            <a:ext cx="11637010" cy="460375"/>
          </a:xfrm>
          <a:prstGeom prst="rect">
            <a:avLst/>
          </a:prstGeom>
          <a:noFill/>
        </p:spPr>
        <p:txBody>
          <a:bodyPr wrap="square" rtlCol="0">
            <a:spAutoFit/>
          </a:bodyPr>
          <a:p>
            <a:r>
              <a:rPr lang="zh-CN" altLang="en-US" sz="2400">
                <a:latin typeface="黑体" panose="02010609060101010101" charset="-122"/>
                <a:ea typeface="黑体" panose="02010609060101010101" charset="-122"/>
              </a:rPr>
              <a:t>用不同的策略或者不同的关键层的集合都能获得不同的效果，效果也是有好有坏的</a:t>
            </a:r>
            <a:endParaRPr lang="zh-CN" altLang="en-US" sz="2400">
              <a:latin typeface="黑体" panose="02010609060101010101" charset="-122"/>
              <a:ea typeface="黑体" panose="02010609060101010101" charset="-122"/>
            </a:endParaRPr>
          </a:p>
        </p:txBody>
      </p:sp>
      <p:sp>
        <p:nvSpPr>
          <p:cNvPr id="8" name="文本框 7"/>
          <p:cNvSpPr txBox="1"/>
          <p:nvPr/>
        </p:nvSpPr>
        <p:spPr>
          <a:xfrm>
            <a:off x="623570" y="908685"/>
            <a:ext cx="8247380" cy="368300"/>
          </a:xfrm>
          <a:prstGeom prst="rect">
            <a:avLst/>
          </a:prstGeom>
          <a:noFill/>
        </p:spPr>
        <p:txBody>
          <a:bodyPr wrap="square" rtlCol="0">
            <a:spAutoFit/>
          </a:bodyPr>
          <a:p>
            <a:r>
              <a:rPr lang="zh-CN" altLang="en-US"/>
              <a:t>参考图像</a:t>
            </a:r>
            <a:r>
              <a:rPr lang="en-US" altLang="zh-CN"/>
              <a:t>                </a:t>
            </a:r>
            <a:r>
              <a:rPr lang="zh-CN" altLang="en-US"/>
              <a:t>编辑图像</a:t>
            </a:r>
            <a:r>
              <a:rPr lang="en-US" altLang="zh-CN"/>
              <a:t>                  stable flow</a:t>
            </a:r>
            <a:r>
              <a:rPr lang="zh-CN" altLang="en-US"/>
              <a:t>结果</a:t>
            </a:r>
            <a:r>
              <a:rPr lang="en-US" altLang="zh-CN"/>
              <a:t> </a:t>
            </a:r>
            <a:endParaRPr lang="en-US" altLang="zh-CN"/>
          </a:p>
        </p:txBody>
      </p:sp>
      <p:pic>
        <p:nvPicPr>
          <p:cNvPr id="4" name="图片 3" descr="ref_2"/>
          <p:cNvPicPr>
            <a:picLocks noChangeAspect="1"/>
          </p:cNvPicPr>
          <p:nvPr/>
        </p:nvPicPr>
        <p:blipFill>
          <a:blip r:embed="rId2"/>
          <a:stretch>
            <a:fillRect/>
          </a:stretch>
        </p:blipFill>
        <p:spPr>
          <a:xfrm>
            <a:off x="424815" y="1484630"/>
            <a:ext cx="1800000" cy="1800000"/>
          </a:xfrm>
          <a:prstGeom prst="rect">
            <a:avLst/>
          </a:prstGeom>
        </p:spPr>
      </p:pic>
      <p:pic>
        <p:nvPicPr>
          <p:cNvPr id="5" name="图片 4" descr="edit_2"/>
          <p:cNvPicPr>
            <a:picLocks noChangeAspect="1"/>
          </p:cNvPicPr>
          <p:nvPr/>
        </p:nvPicPr>
        <p:blipFill>
          <a:blip r:embed="rId3"/>
          <a:stretch>
            <a:fillRect/>
          </a:stretch>
        </p:blipFill>
        <p:spPr>
          <a:xfrm>
            <a:off x="2225040" y="1492885"/>
            <a:ext cx="1800000" cy="1800000"/>
          </a:xfrm>
          <a:prstGeom prst="rect">
            <a:avLst/>
          </a:prstGeom>
        </p:spPr>
      </p:pic>
      <p:pic>
        <p:nvPicPr>
          <p:cNvPr id="6" name="图片 5" descr="stable_2"/>
          <p:cNvPicPr>
            <a:picLocks noChangeAspect="1"/>
          </p:cNvPicPr>
          <p:nvPr/>
        </p:nvPicPr>
        <p:blipFill>
          <a:blip r:embed="rId4"/>
          <a:stretch>
            <a:fillRect/>
          </a:stretch>
        </p:blipFill>
        <p:spPr>
          <a:xfrm>
            <a:off x="4025265" y="1493520"/>
            <a:ext cx="1800000" cy="1800000"/>
          </a:xfrm>
          <a:prstGeom prst="rect">
            <a:avLst/>
          </a:prstGeom>
        </p:spPr>
      </p:pic>
      <p:pic>
        <p:nvPicPr>
          <p:cNvPr id="18" name="图片 17" descr="stable_2 - 副本 (2)"/>
          <p:cNvPicPr>
            <a:picLocks noChangeAspect="1"/>
          </p:cNvPicPr>
          <p:nvPr/>
        </p:nvPicPr>
        <p:blipFill>
          <a:blip r:embed="rId5"/>
          <a:stretch>
            <a:fillRect/>
          </a:stretch>
        </p:blipFill>
        <p:spPr>
          <a:xfrm>
            <a:off x="5807710" y="1482725"/>
            <a:ext cx="1800000" cy="1800000"/>
          </a:xfrm>
          <a:prstGeom prst="rect">
            <a:avLst/>
          </a:prstGeom>
        </p:spPr>
      </p:pic>
      <p:pic>
        <p:nvPicPr>
          <p:cNvPr id="20" name="图片 19" descr="ref_5"/>
          <p:cNvPicPr>
            <a:picLocks noChangeAspect="1"/>
          </p:cNvPicPr>
          <p:nvPr/>
        </p:nvPicPr>
        <p:blipFill>
          <a:blip r:embed="rId6"/>
          <a:stretch>
            <a:fillRect/>
          </a:stretch>
        </p:blipFill>
        <p:spPr>
          <a:xfrm>
            <a:off x="424815" y="3573145"/>
            <a:ext cx="1800000" cy="1800000"/>
          </a:xfrm>
          <a:prstGeom prst="rect">
            <a:avLst/>
          </a:prstGeom>
        </p:spPr>
      </p:pic>
      <p:pic>
        <p:nvPicPr>
          <p:cNvPr id="21" name="图片 20" descr="edit_5"/>
          <p:cNvPicPr>
            <a:picLocks noChangeAspect="1"/>
          </p:cNvPicPr>
          <p:nvPr/>
        </p:nvPicPr>
        <p:blipFill>
          <a:blip r:embed="rId7"/>
          <a:stretch>
            <a:fillRect/>
          </a:stretch>
        </p:blipFill>
        <p:spPr>
          <a:xfrm>
            <a:off x="2225040" y="3573145"/>
            <a:ext cx="1800000" cy="1800000"/>
          </a:xfrm>
          <a:prstGeom prst="rect">
            <a:avLst/>
          </a:prstGeom>
        </p:spPr>
      </p:pic>
      <p:pic>
        <p:nvPicPr>
          <p:cNvPr id="22" name="图片 21" descr="stable_5"/>
          <p:cNvPicPr>
            <a:picLocks noChangeAspect="1"/>
          </p:cNvPicPr>
          <p:nvPr/>
        </p:nvPicPr>
        <p:blipFill>
          <a:blip r:embed="rId8"/>
          <a:stretch>
            <a:fillRect/>
          </a:stretch>
        </p:blipFill>
        <p:spPr>
          <a:xfrm>
            <a:off x="4007485" y="3565525"/>
            <a:ext cx="1800000" cy="1800000"/>
          </a:xfrm>
          <a:prstGeom prst="rect">
            <a:avLst/>
          </a:prstGeom>
        </p:spPr>
      </p:pic>
      <p:pic>
        <p:nvPicPr>
          <p:cNvPr id="23" name="图片 22" descr="stable_5"/>
          <p:cNvPicPr>
            <a:picLocks noChangeAspect="1"/>
          </p:cNvPicPr>
          <p:nvPr/>
        </p:nvPicPr>
        <p:blipFill>
          <a:blip r:embed="rId9"/>
          <a:stretch>
            <a:fillRect/>
          </a:stretch>
        </p:blipFill>
        <p:spPr>
          <a:xfrm>
            <a:off x="5807710" y="3573145"/>
            <a:ext cx="1800000" cy="180000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部分替换</a:t>
            </a:r>
            <a:r>
              <a:rPr lang="en-US" altLang="zh-CN" sz="3000" b="1" i="0">
                <a:solidFill>
                  <a:srgbClr val="000000"/>
                </a:solidFill>
                <a:latin typeface="微软雅黑" panose="020B0503020204020204" charset="-122"/>
              </a:rPr>
              <a:t>token</a:t>
            </a:r>
            <a:r>
              <a:rPr lang="zh-CN" altLang="en-US" sz="3000" b="1" i="0">
                <a:solidFill>
                  <a:srgbClr val="000000"/>
                </a:solidFill>
                <a:latin typeface="微软雅黑" panose="020B0503020204020204" charset="-122"/>
              </a:rPr>
              <a:t>：比例</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p:sp>
        <p:nvSpPr>
          <p:cNvPr id="6" name="文本框 5"/>
          <p:cNvSpPr txBox="1"/>
          <p:nvPr/>
        </p:nvSpPr>
        <p:spPr>
          <a:xfrm>
            <a:off x="7680325" y="1701165"/>
            <a:ext cx="4064000" cy="1630045"/>
          </a:xfrm>
          <a:prstGeom prst="rect">
            <a:avLst/>
          </a:prstGeom>
          <a:noFill/>
        </p:spPr>
        <p:txBody>
          <a:bodyPr wrap="square" rtlCol="0">
            <a:spAutoFit/>
          </a:bodyPr>
          <a:p>
            <a:r>
              <a:rPr lang="zh-CN" altLang="en-US" sz="2000">
                <a:latin typeface="黑体" panose="02010609060101010101" charset="-122"/>
                <a:ea typeface="黑体" panose="02010609060101010101" charset="-122"/>
              </a:rPr>
              <a:t>同时生成参考图像和编辑图像，每个关键层都替换给定比例的</a:t>
            </a:r>
            <a:r>
              <a:rPr lang="en-US" altLang="zh-CN" sz="2000">
                <a:latin typeface="黑体" panose="02010609060101010101" charset="-122"/>
                <a:ea typeface="黑体" panose="02010609060101010101" charset="-122"/>
              </a:rPr>
              <a:t>token</a:t>
            </a:r>
            <a:endParaRPr lang="en-US" altLang="zh-CN" sz="2000">
              <a:latin typeface="黑体" panose="02010609060101010101" charset="-122"/>
              <a:ea typeface="黑体" panose="02010609060101010101" charset="-122"/>
            </a:endParaRPr>
          </a:p>
          <a:p>
            <a:endParaRPr lang="en-US" altLang="zh-CN"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需要对所有的逐层调用都进行修改，然后来判断</a:t>
            </a:r>
            <a:endParaRPr lang="zh-CN" altLang="en-US" sz="2000">
              <a:latin typeface="黑体" panose="02010609060101010101" charset="-122"/>
              <a:ea typeface="黑体" panose="02010609060101010101" charset="-122"/>
            </a:endParaRPr>
          </a:p>
        </p:txBody>
      </p:sp>
      <p:pic>
        <p:nvPicPr>
          <p:cNvPr id="5" name="图片 4"/>
          <p:cNvPicPr>
            <a:picLocks noChangeAspect="1"/>
          </p:cNvPicPr>
          <p:nvPr>
            <p:custDataLst>
              <p:tags r:id="rId2"/>
            </p:custDataLst>
          </p:nvPr>
        </p:nvPicPr>
        <p:blipFill>
          <a:blip r:embed="rId3"/>
          <a:stretch>
            <a:fillRect/>
          </a:stretch>
        </p:blipFill>
        <p:spPr>
          <a:xfrm>
            <a:off x="7536180" y="3511550"/>
            <a:ext cx="4587875" cy="1969135"/>
          </a:xfrm>
          <a:prstGeom prst="rect">
            <a:avLst/>
          </a:prstGeom>
        </p:spPr>
      </p:pic>
      <p:sp>
        <p:nvSpPr>
          <p:cNvPr id="7" name="文本框 6"/>
          <p:cNvSpPr txBox="1"/>
          <p:nvPr/>
        </p:nvSpPr>
        <p:spPr>
          <a:xfrm>
            <a:off x="551180" y="981075"/>
            <a:ext cx="7057390" cy="368300"/>
          </a:xfrm>
          <a:prstGeom prst="rect">
            <a:avLst/>
          </a:prstGeom>
          <a:noFill/>
        </p:spPr>
        <p:txBody>
          <a:bodyPr wrap="square" rtlCol="0">
            <a:spAutoFit/>
          </a:bodyPr>
          <a:p>
            <a:r>
              <a:rPr lang="zh-CN" altLang="en-US"/>
              <a:t>核心为</a:t>
            </a:r>
            <a:r>
              <a:rPr lang="en-US" altLang="zh-CN"/>
              <a:t>attention</a:t>
            </a:r>
            <a:r>
              <a:rPr lang="zh-CN" altLang="en-US"/>
              <a:t>修改和</a:t>
            </a:r>
            <a:r>
              <a:rPr lang="en-US" altLang="zh-CN"/>
              <a:t>layer</a:t>
            </a:r>
            <a:r>
              <a:rPr lang="zh-CN" altLang="en-US"/>
              <a:t>修改，根据返回的注意力进行排序和</a:t>
            </a:r>
            <a:r>
              <a:rPr lang="zh-CN" altLang="en-US"/>
              <a:t>替换。</a:t>
            </a:r>
            <a:endParaRPr lang="zh-CN" altLang="en-US"/>
          </a:p>
        </p:txBody>
      </p:sp>
      <p:pic>
        <p:nvPicPr>
          <p:cNvPr id="8" name="图片 7"/>
          <p:cNvPicPr>
            <a:picLocks noChangeAspect="1"/>
          </p:cNvPicPr>
          <p:nvPr>
            <p:custDataLst>
              <p:tags r:id="rId4"/>
            </p:custDataLst>
          </p:nvPr>
        </p:nvPicPr>
        <p:blipFill>
          <a:blip r:embed="rId5"/>
          <a:stretch>
            <a:fillRect/>
          </a:stretch>
        </p:blipFill>
        <p:spPr>
          <a:xfrm>
            <a:off x="623570" y="1701165"/>
            <a:ext cx="6405880" cy="493712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部分替换</a:t>
            </a:r>
            <a:r>
              <a:rPr lang="en-US" altLang="zh-CN" sz="3000" b="1" i="0">
                <a:solidFill>
                  <a:srgbClr val="000000"/>
                </a:solidFill>
                <a:latin typeface="微软雅黑" panose="020B0503020204020204" charset="-122"/>
              </a:rPr>
              <a:t>token</a:t>
            </a:r>
            <a:r>
              <a:rPr lang="zh-CN" altLang="en-US" sz="3000" b="1" i="0">
                <a:solidFill>
                  <a:srgbClr val="000000"/>
                </a:solidFill>
                <a:latin typeface="微软雅黑" panose="020B0503020204020204" charset="-122"/>
              </a:rPr>
              <a:t>：比例</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p:sp>
        <p:nvSpPr>
          <p:cNvPr id="7" name="文本框 6"/>
          <p:cNvSpPr txBox="1"/>
          <p:nvPr/>
        </p:nvSpPr>
        <p:spPr>
          <a:xfrm>
            <a:off x="551180" y="981075"/>
            <a:ext cx="7729220" cy="368300"/>
          </a:xfrm>
          <a:prstGeom prst="rect">
            <a:avLst/>
          </a:prstGeom>
          <a:noFill/>
        </p:spPr>
        <p:txBody>
          <a:bodyPr wrap="square" rtlCol="0">
            <a:spAutoFit/>
          </a:bodyPr>
          <a:p>
            <a:r>
              <a:rPr lang="zh-CN" altLang="en-US"/>
              <a:t>核心为</a:t>
            </a:r>
            <a:r>
              <a:rPr lang="en-US" altLang="zh-CN"/>
              <a:t>attention</a:t>
            </a:r>
            <a:r>
              <a:rPr lang="zh-CN" altLang="en-US"/>
              <a:t>修改和</a:t>
            </a:r>
            <a:r>
              <a:rPr lang="en-US" altLang="zh-CN"/>
              <a:t>layer</a:t>
            </a:r>
            <a:r>
              <a:rPr lang="zh-CN" altLang="en-US"/>
              <a:t>修改，根据返回的注意力进行排序和</a:t>
            </a:r>
            <a:r>
              <a:rPr lang="zh-CN" altLang="en-US"/>
              <a:t>替换。</a:t>
            </a:r>
            <a:endParaRPr lang="zh-CN" altLang="en-US"/>
          </a:p>
        </p:txBody>
      </p:sp>
      <p:pic>
        <p:nvPicPr>
          <p:cNvPr id="9" name="图片 8"/>
          <p:cNvPicPr>
            <a:picLocks noChangeAspect="1"/>
          </p:cNvPicPr>
          <p:nvPr>
            <p:custDataLst>
              <p:tags r:id="rId2"/>
            </p:custDataLst>
          </p:nvPr>
        </p:nvPicPr>
        <p:blipFill>
          <a:blip r:embed="rId3"/>
          <a:stretch>
            <a:fillRect/>
          </a:stretch>
        </p:blipFill>
        <p:spPr>
          <a:xfrm>
            <a:off x="623570" y="1557020"/>
            <a:ext cx="7402830" cy="4753610"/>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部分替换</a:t>
            </a:r>
            <a:r>
              <a:rPr lang="en-US" altLang="zh-CN" sz="3000" b="1" i="0">
                <a:solidFill>
                  <a:srgbClr val="000000"/>
                </a:solidFill>
                <a:latin typeface="微软雅黑" panose="020B0503020204020204" charset="-122"/>
              </a:rPr>
              <a:t>token</a:t>
            </a:r>
            <a:r>
              <a:rPr lang="zh-CN" altLang="en-US" sz="3000" b="1" i="0">
                <a:solidFill>
                  <a:srgbClr val="000000"/>
                </a:solidFill>
                <a:latin typeface="微软雅黑" panose="020B0503020204020204" charset="-122"/>
              </a:rPr>
              <a:t>：比例</a:t>
            </a:r>
            <a:r>
              <a:rPr lang="zh-CN" altLang="en-US" sz="3000" b="1" i="0">
                <a:solidFill>
                  <a:srgbClr val="000000"/>
                </a:solidFill>
                <a:latin typeface="微软雅黑" panose="020B0503020204020204" charset="-122"/>
              </a:rPr>
              <a:t>替换</a:t>
            </a:r>
            <a:endParaRPr lang="zh-CN" altLang="en-US" sz="3000" b="1" i="0">
              <a:solidFill>
                <a:srgbClr val="000000"/>
              </a:solidFill>
              <a:latin typeface="微软雅黑" panose="020B0503020204020204" charset="-122"/>
            </a:endParaRPr>
          </a:p>
        </p:txBody>
      </p:sp>
      <p:sp>
        <p:nvSpPr>
          <p:cNvPr id="4" name="文本框 3"/>
          <p:cNvSpPr txBox="1"/>
          <p:nvPr>
            <p:custDataLst>
              <p:tags r:id="rId2"/>
            </p:custDataLst>
          </p:nvPr>
        </p:nvSpPr>
        <p:spPr>
          <a:xfrm>
            <a:off x="695325" y="4653280"/>
            <a:ext cx="10674985" cy="1630045"/>
          </a:xfrm>
          <a:prstGeom prst="rect">
            <a:avLst/>
          </a:prstGeom>
          <a:noFill/>
        </p:spPr>
        <p:txBody>
          <a:bodyPr wrap="square" rtlCol="0">
            <a:spAutoFit/>
          </a:bodyPr>
          <a:p>
            <a:r>
              <a:rPr lang="zh-CN" altLang="en-US" sz="2000">
                <a:latin typeface="黑体" panose="02010609060101010101" charset="-122"/>
                <a:ea typeface="黑体" panose="02010609060101010101" charset="-122"/>
              </a:rPr>
              <a:t>如何选择替换比例？比例越大和原图像就会越接近：</a:t>
            </a:r>
            <a:endParaRPr lang="zh-CN" altLang="en-US" sz="2000">
              <a:latin typeface="黑体" panose="02010609060101010101" charset="-122"/>
              <a:ea typeface="黑体" panose="02010609060101010101" charset="-122"/>
            </a:endParaRPr>
          </a:p>
          <a:p>
            <a:endParaRPr lang="zh-CN" altLang="en-US"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如果修改前后的图像本身就很接近，那么阈值大或者小并不太影响。</a:t>
            </a:r>
            <a:endParaRPr lang="zh-CN" altLang="en-US"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如果画面变化很大，那么替换比例太大会导致和原图像的差异无法显示出来，所以选择较小的比例或许更好。但比例如果太小，</a:t>
            </a:r>
            <a:r>
              <a:rPr lang="zh-CN" altLang="en-US" sz="2000">
                <a:latin typeface="黑体" panose="02010609060101010101" charset="-122"/>
                <a:ea typeface="黑体" panose="02010609060101010101" charset="-122"/>
              </a:rPr>
              <a:t>则会出现叠加或者和未做注入</a:t>
            </a:r>
            <a:r>
              <a:rPr lang="zh-CN" altLang="en-US" sz="2000">
                <a:latin typeface="黑体" panose="02010609060101010101" charset="-122"/>
                <a:ea typeface="黑体" panose="02010609060101010101" charset="-122"/>
              </a:rPr>
              <a:t>差不多。</a:t>
            </a:r>
            <a:endParaRPr lang="zh-CN" altLang="en-US" sz="2000">
              <a:latin typeface="黑体" panose="02010609060101010101" charset="-122"/>
              <a:ea typeface="黑体" panose="02010609060101010101" charset="-122"/>
            </a:endParaRPr>
          </a:p>
        </p:txBody>
      </p:sp>
      <p:sp>
        <p:nvSpPr>
          <p:cNvPr id="7" name="文本框 6"/>
          <p:cNvSpPr txBox="1"/>
          <p:nvPr/>
        </p:nvSpPr>
        <p:spPr>
          <a:xfrm>
            <a:off x="551180" y="981075"/>
            <a:ext cx="7729220" cy="368300"/>
          </a:xfrm>
          <a:prstGeom prst="rect">
            <a:avLst/>
          </a:prstGeom>
          <a:noFill/>
        </p:spPr>
        <p:txBody>
          <a:bodyPr wrap="square" rtlCol="0">
            <a:spAutoFit/>
          </a:bodyPr>
          <a:p>
            <a:r>
              <a:rPr lang="zh-CN" altLang="en-US"/>
              <a:t>核心为</a:t>
            </a:r>
            <a:r>
              <a:rPr lang="en-US" altLang="zh-CN"/>
              <a:t>attention</a:t>
            </a:r>
            <a:r>
              <a:rPr lang="zh-CN" altLang="en-US"/>
              <a:t>修改和</a:t>
            </a:r>
            <a:r>
              <a:rPr lang="en-US" altLang="zh-CN"/>
              <a:t>layer</a:t>
            </a:r>
            <a:r>
              <a:rPr lang="zh-CN" altLang="en-US"/>
              <a:t>修改，根据返回的注意力进行排序和</a:t>
            </a:r>
            <a:r>
              <a:rPr lang="zh-CN" altLang="en-US"/>
              <a:t>替换。</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695325" y="1557020"/>
            <a:ext cx="8690610" cy="2533650"/>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部分替换</a:t>
            </a:r>
            <a:r>
              <a:rPr lang="en-US" altLang="zh-CN" sz="3000" b="1" i="0">
                <a:solidFill>
                  <a:srgbClr val="000000"/>
                </a:solidFill>
                <a:latin typeface="微软雅黑" panose="020B0503020204020204" charset="-122"/>
              </a:rPr>
              <a:t>token</a:t>
            </a:r>
            <a:r>
              <a:rPr lang="zh-CN" altLang="en-US" sz="3000" b="1" i="0">
                <a:solidFill>
                  <a:srgbClr val="000000"/>
                </a:solidFill>
                <a:latin typeface="微软雅黑" panose="020B0503020204020204" charset="-122"/>
              </a:rPr>
              <a:t>：</a:t>
            </a:r>
            <a:r>
              <a:rPr lang="zh-CN" altLang="en-US" sz="3000" b="1" i="0">
                <a:solidFill>
                  <a:srgbClr val="000000"/>
                </a:solidFill>
                <a:latin typeface="微软雅黑" panose="020B0503020204020204" charset="-122"/>
              </a:rPr>
              <a:t>阈值替换</a:t>
            </a:r>
            <a:endParaRPr lang="zh-CN" altLang="en-US" sz="3000" b="1" i="0">
              <a:solidFill>
                <a:srgbClr val="000000"/>
              </a:solidFill>
              <a:latin typeface="微软雅黑" panose="020B0503020204020204" charset="-122"/>
            </a:endParaRPr>
          </a:p>
        </p:txBody>
      </p:sp>
      <p:sp>
        <p:nvSpPr>
          <p:cNvPr id="6" name="文本框 5"/>
          <p:cNvSpPr txBox="1"/>
          <p:nvPr>
            <p:custDataLst>
              <p:tags r:id="rId2"/>
            </p:custDataLst>
          </p:nvPr>
        </p:nvSpPr>
        <p:spPr>
          <a:xfrm>
            <a:off x="7247890" y="2348865"/>
            <a:ext cx="4438650" cy="3046095"/>
          </a:xfrm>
          <a:prstGeom prst="rect">
            <a:avLst/>
          </a:prstGeom>
          <a:noFill/>
        </p:spPr>
        <p:txBody>
          <a:bodyPr wrap="square" rtlCol="0">
            <a:spAutoFit/>
          </a:bodyPr>
          <a:p>
            <a:r>
              <a:rPr lang="zh-CN" altLang="en-US" sz="2400">
                <a:latin typeface="黑体" panose="02010609060101010101" charset="-122"/>
                <a:ea typeface="黑体" panose="02010609060101010101" charset="-122"/>
              </a:rPr>
              <a:t>同时生成参考图像和编辑图像，每个关键层的平均多头注意力超过特定数就进行</a:t>
            </a:r>
            <a:r>
              <a:rPr lang="zh-CN" altLang="en-US" sz="2400">
                <a:latin typeface="黑体" panose="02010609060101010101" charset="-122"/>
                <a:ea typeface="黑体" panose="02010609060101010101" charset="-122"/>
              </a:rPr>
              <a:t>替换。</a:t>
            </a:r>
            <a:endParaRPr lang="zh-CN" altLang="en-US" sz="2400">
              <a:latin typeface="黑体" panose="02010609060101010101" charset="-122"/>
              <a:ea typeface="黑体" panose="02010609060101010101" charset="-122"/>
            </a:endParaRPr>
          </a:p>
          <a:p>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sym typeface="+mn-ea"/>
              </a:rPr>
              <a:t>首先需要对注意力分布有一个大致的了解，会根据</a:t>
            </a:r>
            <a:r>
              <a:rPr lang="en-US" altLang="zh-CN" sz="2400">
                <a:latin typeface="黑体" panose="02010609060101010101" charset="-122"/>
                <a:ea typeface="黑体" panose="02010609060101010101" charset="-122"/>
                <a:sym typeface="+mn-ea"/>
              </a:rPr>
              <a:t>timestamp</a:t>
            </a:r>
            <a:r>
              <a:rPr lang="zh-CN" altLang="en-US" sz="2400">
                <a:latin typeface="黑体" panose="02010609060101010101" charset="-122"/>
                <a:ea typeface="黑体" panose="02010609060101010101" charset="-122"/>
                <a:sym typeface="+mn-ea"/>
              </a:rPr>
              <a:t>和</a:t>
            </a:r>
            <a:r>
              <a:rPr lang="en-US" altLang="zh-CN" sz="2400">
                <a:latin typeface="黑体" panose="02010609060101010101" charset="-122"/>
                <a:ea typeface="黑体" panose="02010609060101010101" charset="-122"/>
                <a:sym typeface="+mn-ea"/>
              </a:rPr>
              <a:t>layer</a:t>
            </a:r>
            <a:r>
              <a:rPr lang="zh-CN" altLang="en-US" sz="2400">
                <a:latin typeface="黑体" panose="02010609060101010101" charset="-122"/>
                <a:ea typeface="黑体" panose="02010609060101010101" charset="-122"/>
                <a:sym typeface="+mn-ea"/>
              </a:rPr>
              <a:t>发生变化。</a:t>
            </a:r>
            <a:endParaRPr lang="zh-CN" altLang="en-US" sz="2400">
              <a:latin typeface="黑体" panose="02010609060101010101" charset="-122"/>
              <a:ea typeface="黑体" panose="02010609060101010101" charset="-122"/>
              <a:sym typeface="+mn-ea"/>
            </a:endParaRPr>
          </a:p>
          <a:p>
            <a:r>
              <a:rPr lang="zh-CN" altLang="en-US" sz="2400">
                <a:latin typeface="黑体" panose="02010609060101010101" charset="-122"/>
                <a:ea typeface="黑体" panose="02010609060101010101" charset="-122"/>
              </a:rPr>
              <a:t>其实很难判断什么标准是</a:t>
            </a:r>
            <a:r>
              <a:rPr lang="zh-CN" altLang="en-US" sz="2400">
                <a:latin typeface="黑体" panose="02010609060101010101" charset="-122"/>
                <a:ea typeface="黑体" panose="02010609060101010101" charset="-122"/>
              </a:rPr>
              <a:t>好的</a:t>
            </a:r>
            <a:endParaRPr lang="zh-CN" altLang="en-US" sz="2400">
              <a:latin typeface="黑体" panose="02010609060101010101" charset="-122"/>
              <a:ea typeface="黑体" panose="02010609060101010101" charset="-122"/>
            </a:endParaRPr>
          </a:p>
        </p:txBody>
      </p:sp>
      <p:sp>
        <p:nvSpPr>
          <p:cNvPr id="4" name="文本框 3"/>
          <p:cNvSpPr txBox="1"/>
          <p:nvPr/>
        </p:nvSpPr>
        <p:spPr>
          <a:xfrm>
            <a:off x="1919605" y="887095"/>
            <a:ext cx="4064000" cy="368300"/>
          </a:xfrm>
          <a:prstGeom prst="rect">
            <a:avLst/>
          </a:prstGeom>
          <a:noFill/>
        </p:spPr>
        <p:txBody>
          <a:bodyPr wrap="square" rtlCol="0">
            <a:spAutoFit/>
          </a:bodyPr>
          <a:p>
            <a:r>
              <a:rPr lang="en-US" altLang="zh-CN"/>
              <a:t>layer0                                                  layer17</a:t>
            </a:r>
            <a:endParaRPr lang="en-US" altLang="zh-CN"/>
          </a:p>
        </p:txBody>
      </p:sp>
      <p:sp>
        <p:nvSpPr>
          <p:cNvPr id="7" name="文本框 6"/>
          <p:cNvSpPr txBox="1"/>
          <p:nvPr/>
        </p:nvSpPr>
        <p:spPr>
          <a:xfrm>
            <a:off x="186055" y="2061210"/>
            <a:ext cx="877570" cy="368300"/>
          </a:xfrm>
          <a:prstGeom prst="rect">
            <a:avLst/>
          </a:prstGeom>
          <a:noFill/>
        </p:spPr>
        <p:txBody>
          <a:bodyPr wrap="square" rtlCol="0">
            <a:spAutoFit/>
          </a:bodyPr>
          <a:p>
            <a:r>
              <a:rPr lang="zh-CN" altLang="en-US"/>
              <a:t>循环</a:t>
            </a:r>
            <a:r>
              <a:rPr lang="en-US" altLang="zh-CN"/>
              <a:t>1</a:t>
            </a:r>
            <a:endParaRPr lang="en-US" altLang="zh-CN"/>
          </a:p>
        </p:txBody>
      </p:sp>
      <p:sp>
        <p:nvSpPr>
          <p:cNvPr id="8" name="文本框 7"/>
          <p:cNvSpPr txBox="1"/>
          <p:nvPr/>
        </p:nvSpPr>
        <p:spPr>
          <a:xfrm>
            <a:off x="186055" y="3937635"/>
            <a:ext cx="878205" cy="368300"/>
          </a:xfrm>
          <a:prstGeom prst="rect">
            <a:avLst/>
          </a:prstGeom>
          <a:noFill/>
        </p:spPr>
        <p:txBody>
          <a:bodyPr wrap="square" rtlCol="0">
            <a:spAutoFit/>
          </a:bodyPr>
          <a:p>
            <a:r>
              <a:rPr lang="zh-CN" altLang="en-US"/>
              <a:t>循环</a:t>
            </a:r>
            <a:r>
              <a:rPr lang="en-US" altLang="zh-CN"/>
              <a:t>20</a:t>
            </a:r>
            <a:endParaRPr lang="en-US" altLang="zh-CN"/>
          </a:p>
        </p:txBody>
      </p:sp>
      <p:sp>
        <p:nvSpPr>
          <p:cNvPr id="9" name="文本框 8"/>
          <p:cNvSpPr txBox="1"/>
          <p:nvPr/>
        </p:nvSpPr>
        <p:spPr>
          <a:xfrm>
            <a:off x="186055" y="5445125"/>
            <a:ext cx="877570" cy="368300"/>
          </a:xfrm>
          <a:prstGeom prst="rect">
            <a:avLst/>
          </a:prstGeom>
          <a:noFill/>
        </p:spPr>
        <p:txBody>
          <a:bodyPr wrap="square" rtlCol="0">
            <a:spAutoFit/>
          </a:bodyPr>
          <a:p>
            <a:r>
              <a:rPr lang="zh-CN" altLang="en-US"/>
              <a:t>循环</a:t>
            </a:r>
            <a:r>
              <a:rPr lang="en-US" altLang="zh-CN"/>
              <a:t>50</a:t>
            </a:r>
            <a:endParaRPr lang="en-US" altLang="zh-CN"/>
          </a:p>
        </p:txBody>
      </p:sp>
      <p:pic>
        <p:nvPicPr>
          <p:cNvPr id="10" name="图片 9" descr="1.pt"/>
          <p:cNvPicPr>
            <a:picLocks noChangeAspect="1"/>
          </p:cNvPicPr>
          <p:nvPr/>
        </p:nvPicPr>
        <p:blipFill>
          <a:blip r:embed="rId3"/>
          <a:stretch>
            <a:fillRect/>
          </a:stretch>
        </p:blipFill>
        <p:spPr>
          <a:xfrm>
            <a:off x="1199515" y="1268730"/>
            <a:ext cx="3000322" cy="1800000"/>
          </a:xfrm>
          <a:prstGeom prst="rect">
            <a:avLst/>
          </a:prstGeom>
        </p:spPr>
      </p:pic>
      <p:pic>
        <p:nvPicPr>
          <p:cNvPr id="11" name="图片 10" descr="4.pt"/>
          <p:cNvPicPr>
            <a:picLocks noChangeAspect="1"/>
          </p:cNvPicPr>
          <p:nvPr/>
        </p:nvPicPr>
        <p:blipFill>
          <a:blip r:embed="rId4"/>
          <a:stretch>
            <a:fillRect/>
          </a:stretch>
        </p:blipFill>
        <p:spPr>
          <a:xfrm>
            <a:off x="4079875" y="1282065"/>
            <a:ext cx="3000000" cy="1800000"/>
          </a:xfrm>
          <a:prstGeom prst="rect">
            <a:avLst/>
          </a:prstGeom>
        </p:spPr>
      </p:pic>
      <p:pic>
        <p:nvPicPr>
          <p:cNvPr id="12" name="图片 11" descr="80.pt"/>
          <p:cNvPicPr>
            <a:picLocks noChangeAspect="1"/>
          </p:cNvPicPr>
          <p:nvPr/>
        </p:nvPicPr>
        <p:blipFill>
          <a:blip r:embed="rId5"/>
          <a:stretch>
            <a:fillRect/>
          </a:stretch>
        </p:blipFill>
        <p:spPr>
          <a:xfrm>
            <a:off x="4079875" y="3068955"/>
            <a:ext cx="3000000" cy="1800000"/>
          </a:xfrm>
          <a:prstGeom prst="rect">
            <a:avLst/>
          </a:prstGeom>
        </p:spPr>
      </p:pic>
      <p:pic>
        <p:nvPicPr>
          <p:cNvPr id="13" name="图片 12" descr="77.pt"/>
          <p:cNvPicPr>
            <a:picLocks noChangeAspect="1"/>
          </p:cNvPicPr>
          <p:nvPr/>
        </p:nvPicPr>
        <p:blipFill>
          <a:blip r:embed="rId6"/>
          <a:stretch>
            <a:fillRect/>
          </a:stretch>
        </p:blipFill>
        <p:spPr>
          <a:xfrm>
            <a:off x="1080135" y="3077845"/>
            <a:ext cx="3000000" cy="1800000"/>
          </a:xfrm>
          <a:prstGeom prst="rect">
            <a:avLst/>
          </a:prstGeom>
        </p:spPr>
      </p:pic>
      <p:pic>
        <p:nvPicPr>
          <p:cNvPr id="14" name="图片 13" descr="200.pt"/>
          <p:cNvPicPr>
            <a:picLocks noChangeAspect="1"/>
          </p:cNvPicPr>
          <p:nvPr/>
        </p:nvPicPr>
        <p:blipFill>
          <a:blip r:embed="rId7"/>
          <a:stretch>
            <a:fillRect/>
          </a:stretch>
        </p:blipFill>
        <p:spPr>
          <a:xfrm>
            <a:off x="4079875" y="4886960"/>
            <a:ext cx="3000000" cy="1800000"/>
          </a:xfrm>
          <a:prstGeom prst="rect">
            <a:avLst/>
          </a:prstGeom>
        </p:spPr>
      </p:pic>
      <p:pic>
        <p:nvPicPr>
          <p:cNvPr id="15" name="图片 14" descr="197.pt"/>
          <p:cNvPicPr>
            <a:picLocks noChangeAspect="1"/>
          </p:cNvPicPr>
          <p:nvPr/>
        </p:nvPicPr>
        <p:blipFill>
          <a:blip r:embed="rId8"/>
          <a:stretch>
            <a:fillRect/>
          </a:stretch>
        </p:blipFill>
        <p:spPr>
          <a:xfrm>
            <a:off x="1043940" y="4869180"/>
            <a:ext cx="3000000" cy="180000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sz="3000" b="1" i="0">
                <a:solidFill>
                  <a:srgbClr val="000000"/>
                </a:solidFill>
                <a:latin typeface="微软雅黑" panose="020B0503020204020204" charset="-122"/>
              </a:rPr>
              <a:t>部分替换</a:t>
            </a:r>
            <a:r>
              <a:rPr lang="en-US" altLang="zh-CN" sz="3000" b="1" i="0">
                <a:solidFill>
                  <a:srgbClr val="000000"/>
                </a:solidFill>
                <a:latin typeface="微软雅黑" panose="020B0503020204020204" charset="-122"/>
              </a:rPr>
              <a:t>token</a:t>
            </a:r>
            <a:r>
              <a:rPr lang="zh-CN" altLang="en-US" sz="3000" b="1" i="0">
                <a:solidFill>
                  <a:srgbClr val="000000"/>
                </a:solidFill>
                <a:latin typeface="微软雅黑" panose="020B0503020204020204" charset="-122"/>
              </a:rPr>
              <a:t>：</a:t>
            </a:r>
            <a:r>
              <a:rPr lang="zh-CN" altLang="en-US" sz="3000" b="1" i="0">
                <a:solidFill>
                  <a:srgbClr val="000000"/>
                </a:solidFill>
                <a:latin typeface="微软雅黑" panose="020B0503020204020204" charset="-122"/>
              </a:rPr>
              <a:t>阈值替换</a:t>
            </a:r>
            <a:endParaRPr lang="zh-CN" altLang="en-US" sz="3000" b="1" i="0">
              <a:solidFill>
                <a:srgbClr val="000000"/>
              </a:solidFill>
              <a:latin typeface="微软雅黑" panose="020B0503020204020204" charset="-122"/>
            </a:endParaRPr>
          </a:p>
        </p:txBody>
      </p:sp>
      <p:sp>
        <p:nvSpPr>
          <p:cNvPr id="5" name="文本框 4"/>
          <p:cNvSpPr txBox="1"/>
          <p:nvPr/>
        </p:nvSpPr>
        <p:spPr>
          <a:xfrm>
            <a:off x="335280" y="5229225"/>
            <a:ext cx="11289030" cy="1198880"/>
          </a:xfrm>
          <a:prstGeom prst="rect">
            <a:avLst/>
          </a:prstGeom>
          <a:noFill/>
        </p:spPr>
        <p:txBody>
          <a:bodyPr wrap="square" rtlCol="0">
            <a:spAutoFit/>
          </a:bodyPr>
          <a:p>
            <a:r>
              <a:rPr lang="zh-CN" altLang="en-US" sz="2400">
                <a:latin typeface="黑体" panose="02010609060101010101" charset="-122"/>
                <a:ea typeface="黑体" panose="02010609060101010101" charset="-122"/>
                <a:cs typeface="黑体" panose="02010609060101010101" charset="-122"/>
              </a:rPr>
              <a:t>不过结果还是不太稳定，每个提示词的最优的阈值选取方式和</a:t>
            </a:r>
            <a:r>
              <a:rPr lang="en-US" altLang="zh-CN" sz="2400">
                <a:latin typeface="黑体" panose="02010609060101010101" charset="-122"/>
                <a:ea typeface="黑体" panose="02010609060101010101" charset="-122"/>
                <a:cs typeface="黑体" panose="02010609060101010101" charset="-122"/>
              </a:rPr>
              <a:t>layer</a:t>
            </a:r>
            <a:r>
              <a:rPr lang="zh-CN" altLang="en-US" sz="2400">
                <a:latin typeface="黑体" panose="02010609060101010101" charset="-122"/>
                <a:ea typeface="黑体" panose="02010609060101010101" charset="-122"/>
                <a:cs typeface="黑体" panose="02010609060101010101" charset="-122"/>
              </a:rPr>
              <a:t>层数的选取并不一致，最后呈现的效果也是有好有坏的，甚至有时候不如我直接对前一半的</a:t>
            </a:r>
            <a:r>
              <a:rPr lang="en-US" altLang="zh-CN" sz="2400">
                <a:latin typeface="黑体" panose="02010609060101010101" charset="-122"/>
                <a:ea typeface="黑体" panose="02010609060101010101" charset="-122"/>
                <a:cs typeface="黑体" panose="02010609060101010101" charset="-122"/>
              </a:rPr>
              <a:t>token</a:t>
            </a:r>
            <a:r>
              <a:rPr lang="zh-CN" altLang="en-US" sz="2400">
                <a:latin typeface="黑体" panose="02010609060101010101" charset="-122"/>
                <a:ea typeface="黑体" panose="02010609060101010101" charset="-122"/>
                <a:cs typeface="黑体" panose="02010609060101010101" charset="-122"/>
              </a:rPr>
              <a:t>进行注入替换。</a:t>
            </a:r>
            <a:endParaRPr lang="zh-CN" altLang="en-US" sz="2400">
              <a:latin typeface="黑体" panose="02010609060101010101" charset="-122"/>
              <a:ea typeface="黑体" panose="02010609060101010101" charset="-122"/>
              <a:cs typeface="黑体" panose="02010609060101010101" charset="-122"/>
            </a:endParaRPr>
          </a:p>
        </p:txBody>
      </p:sp>
      <p:sp>
        <p:nvSpPr>
          <p:cNvPr id="6" name="文本框 5"/>
          <p:cNvSpPr txBox="1"/>
          <p:nvPr>
            <p:custDataLst>
              <p:tags r:id="rId2"/>
            </p:custDataLst>
          </p:nvPr>
        </p:nvSpPr>
        <p:spPr>
          <a:xfrm>
            <a:off x="8660130" y="1917065"/>
            <a:ext cx="2709545" cy="1938020"/>
          </a:xfrm>
          <a:prstGeom prst="rect">
            <a:avLst/>
          </a:prstGeom>
          <a:noFill/>
        </p:spPr>
        <p:txBody>
          <a:bodyPr wrap="square" rtlCol="0">
            <a:spAutoFit/>
          </a:bodyPr>
          <a:p>
            <a:r>
              <a:rPr lang="zh-CN" altLang="en-US" sz="2400">
                <a:latin typeface="黑体" panose="02010609060101010101" charset="-122"/>
                <a:ea typeface="黑体" panose="02010609060101010101" charset="-122"/>
              </a:rPr>
              <a:t>同时生成参考图像和编辑图像，每个关键层的平均多头注意力超过特定数就进行</a:t>
            </a:r>
            <a:r>
              <a:rPr lang="zh-CN" altLang="en-US" sz="2400">
                <a:latin typeface="黑体" panose="02010609060101010101" charset="-122"/>
                <a:ea typeface="黑体" panose="02010609060101010101" charset="-122"/>
              </a:rPr>
              <a:t>替换。</a:t>
            </a:r>
            <a:endParaRPr lang="zh-CN" altLang="en-US" sz="2400">
              <a:latin typeface="黑体" panose="02010609060101010101" charset="-122"/>
              <a:ea typeface="黑体" panose="02010609060101010101" charset="-122"/>
            </a:endParaRPr>
          </a:p>
        </p:txBody>
      </p:sp>
      <p:pic>
        <p:nvPicPr>
          <p:cNvPr id="4" name="图片 3"/>
          <p:cNvPicPr>
            <a:picLocks noChangeAspect="1"/>
          </p:cNvPicPr>
          <p:nvPr>
            <p:custDataLst>
              <p:tags r:id="rId3"/>
            </p:custDataLst>
          </p:nvPr>
        </p:nvPicPr>
        <p:blipFill>
          <a:blip r:embed="rId4"/>
          <a:stretch>
            <a:fillRect/>
          </a:stretch>
        </p:blipFill>
        <p:spPr>
          <a:xfrm>
            <a:off x="335280" y="1736090"/>
            <a:ext cx="7909560" cy="126111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35280" y="2971800"/>
            <a:ext cx="7908925" cy="1544320"/>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26960"/>
            <a:ext cx="5776571"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F3552"/>
                </a:solidFill>
                <a:latin typeface="微软雅黑" panose="020B0503020204020204" charset="-122"/>
              </a:rPr>
              <a:t>0</a:t>
            </a:r>
            <a:r>
              <a:rPr lang="en-US" sz="4800" b="1" i="0">
                <a:solidFill>
                  <a:srgbClr val="0F3552"/>
                </a:solidFill>
                <a:latin typeface="微软雅黑" panose="020B0503020204020204" charset="-122"/>
              </a:rPr>
              <a:t>5</a:t>
            </a:r>
            <a:endParaRPr lang="en-US" sz="4800" b="1" i="0">
              <a:solidFill>
                <a:srgbClr val="0F3552"/>
              </a:solidFill>
              <a:latin typeface="微软雅黑" panose="020B0503020204020204" charset="-122"/>
            </a:endParaRPr>
          </a:p>
        </p:txBody>
      </p:sp>
      <p:sp>
        <p:nvSpPr>
          <p:cNvPr id="5" name="New shape"/>
          <p:cNvSpPr/>
          <p:nvPr/>
        </p:nvSpPr>
        <p:spPr>
          <a:xfrm>
            <a:off x="986400" y="2631242"/>
            <a:ext cx="5771526"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4800" b="1" i="0">
                <a:solidFill>
                  <a:srgbClr val="5197FC"/>
                </a:solidFill>
                <a:latin typeface="微软雅黑" panose="020B0503020204020204" charset="-122"/>
              </a:rPr>
              <a:t>总结</a:t>
            </a:r>
            <a:endParaRPr lang="zh-CN" sz="4800" b="1" i="0">
              <a:solidFill>
                <a:srgbClr val="5197FC"/>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研究</a:t>
            </a:r>
            <a:r>
              <a:rPr lang="zh-CN" sz="3000" b="1" i="0">
                <a:solidFill>
                  <a:srgbClr val="000000"/>
                </a:solidFill>
                <a:latin typeface="微软雅黑" panose="020B0503020204020204" charset="-122"/>
              </a:rPr>
              <a:t>成果</a:t>
            </a:r>
            <a:endParaRPr lang="zh-CN" sz="3000" b="1" i="0">
              <a:solidFill>
                <a:srgbClr val="000000"/>
              </a:solidFill>
              <a:latin typeface="微软雅黑" panose="020B0503020204020204" charset="-122"/>
            </a:endParaRPr>
          </a:p>
        </p:txBody>
      </p:sp>
      <p:pic>
        <p:nvPicPr>
          <p:cNvPr id="16" name="图片 15"/>
          <p:cNvPicPr>
            <a:picLocks noChangeAspect="1"/>
          </p:cNvPicPr>
          <p:nvPr/>
        </p:nvPicPr>
        <p:blipFill>
          <a:blip r:embed="rId2"/>
          <a:stretch>
            <a:fillRect/>
          </a:stretch>
        </p:blipFill>
        <p:spPr>
          <a:xfrm>
            <a:off x="191135" y="1196975"/>
            <a:ext cx="11461750" cy="3879215"/>
          </a:xfrm>
          <a:prstGeom prst="rect">
            <a:avLst/>
          </a:prstGeom>
        </p:spPr>
      </p:pic>
      <p:sp>
        <p:nvSpPr>
          <p:cNvPr id="4" name="文本框 3"/>
          <p:cNvSpPr txBox="1"/>
          <p:nvPr/>
        </p:nvSpPr>
        <p:spPr>
          <a:xfrm>
            <a:off x="506730" y="5300980"/>
            <a:ext cx="11064875" cy="1198880"/>
          </a:xfrm>
          <a:prstGeom prst="rect">
            <a:avLst/>
          </a:prstGeom>
          <a:noFill/>
        </p:spPr>
        <p:txBody>
          <a:bodyPr wrap="square" rtlCol="0">
            <a:spAutoFit/>
          </a:bodyPr>
          <a:p>
            <a:r>
              <a:rPr lang="zh-CN" altLang="en-US" sz="2400">
                <a:latin typeface="黑体" panose="02010609060101010101" charset="-122"/>
                <a:ea typeface="黑体" panose="02010609060101010101" charset="-122"/>
              </a:rPr>
              <a:t>该研究实现了基于同一个基础框架即可对一张生成图片进行在</a:t>
            </a:r>
            <a:r>
              <a:rPr lang="zh-CN" altLang="en-US" sz="2400" b="1">
                <a:solidFill>
                  <a:srgbClr val="FF0000"/>
                </a:solidFill>
                <a:latin typeface="黑体" panose="02010609060101010101" charset="-122"/>
                <a:ea typeface="黑体" panose="02010609060101010101" charset="-122"/>
              </a:rPr>
              <a:t>保持图像一致性</a:t>
            </a:r>
            <a:r>
              <a:rPr lang="zh-CN" altLang="en-US" sz="2400">
                <a:latin typeface="黑体" panose="02010609060101010101" charset="-122"/>
                <a:ea typeface="黑体" panose="02010609060101010101" charset="-122"/>
              </a:rPr>
              <a:t>的基础上完成</a:t>
            </a:r>
            <a:r>
              <a:rPr lang="en-US" altLang="zh-CN" sz="2400">
                <a:latin typeface="黑体" panose="02010609060101010101" charset="-122"/>
                <a:ea typeface="黑体" panose="02010609060101010101" charset="-122"/>
              </a:rPr>
              <a:t>Non-rigid editing, Adding an object, Object replacement, Scene editing</a:t>
            </a:r>
            <a:r>
              <a:rPr lang="zh-CN" altLang="en-US" sz="2400">
                <a:latin typeface="黑体" panose="02010609060101010101" charset="-122"/>
                <a:ea typeface="黑体" panose="02010609060101010101" charset="-122"/>
              </a:rPr>
              <a:t>多种任务。</a:t>
            </a:r>
            <a:endParaRPr lang="zh-CN" altLang="en-US" sz="240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总结</a:t>
            </a:r>
            <a:endParaRPr sz="3000" b="1" i="0">
              <a:solidFill>
                <a:srgbClr val="000000"/>
              </a:solidFill>
              <a:latin typeface="微软雅黑" panose="020B0503020204020204" charset="-122"/>
            </a:endParaRPr>
          </a:p>
        </p:txBody>
      </p:sp>
      <p:sp>
        <p:nvSpPr>
          <p:cNvPr id="4" name="文本框 3"/>
          <p:cNvSpPr txBox="1"/>
          <p:nvPr/>
        </p:nvSpPr>
        <p:spPr>
          <a:xfrm>
            <a:off x="479425" y="1229360"/>
            <a:ext cx="10955020" cy="5259070"/>
          </a:xfrm>
          <a:prstGeom prst="rect">
            <a:avLst/>
          </a:prstGeom>
          <a:noFill/>
        </p:spPr>
        <p:txBody>
          <a:bodyPr wrap="square" rtlCol="0">
            <a:spAutoFit/>
          </a:bodyPr>
          <a:p>
            <a:pPr>
              <a:lnSpc>
                <a:spcPct val="120000"/>
              </a:lnSpc>
            </a:pPr>
            <a:r>
              <a:rPr lang="zh-CN" altLang="en-US" sz="2800">
                <a:latin typeface="黑体" panose="02010609060101010101" charset="-122"/>
                <a:ea typeface="黑体" panose="02010609060101010101" charset="-122"/>
                <a:cs typeface="黑体" panose="02010609060101010101" charset="-122"/>
              </a:rPr>
              <a:t>通过定义关键层，根据一定规则在关键层进行注意力注入后可以在特定的提示词情况下获得较好的编辑</a:t>
            </a:r>
            <a:r>
              <a:rPr lang="zh-CN" altLang="en-US" sz="2800">
                <a:latin typeface="黑体" panose="02010609060101010101" charset="-122"/>
                <a:ea typeface="黑体" panose="02010609060101010101" charset="-122"/>
                <a:cs typeface="黑体" panose="02010609060101010101" charset="-122"/>
              </a:rPr>
              <a:t>结果。</a:t>
            </a:r>
            <a:endParaRPr lang="zh-CN" altLang="en-US" sz="2800">
              <a:latin typeface="黑体" panose="02010609060101010101" charset="-122"/>
              <a:ea typeface="黑体" panose="02010609060101010101" charset="-122"/>
              <a:cs typeface="黑体" panose="02010609060101010101" charset="-122"/>
            </a:endParaRPr>
          </a:p>
          <a:p>
            <a:pPr>
              <a:lnSpc>
                <a:spcPct val="120000"/>
              </a:lnSpc>
            </a:pPr>
            <a:endParaRPr lang="zh-CN" altLang="en-US" sz="2800">
              <a:latin typeface="黑体" panose="02010609060101010101" charset="-122"/>
              <a:ea typeface="黑体" panose="02010609060101010101" charset="-122"/>
              <a:cs typeface="黑体" panose="02010609060101010101" charset="-122"/>
            </a:endParaRPr>
          </a:p>
          <a:p>
            <a:pPr>
              <a:lnSpc>
                <a:spcPct val="120000"/>
              </a:lnSpc>
            </a:pPr>
            <a:endParaRPr lang="zh-CN" altLang="en-US" sz="2800">
              <a:latin typeface="黑体" panose="02010609060101010101" charset="-122"/>
              <a:ea typeface="黑体" panose="02010609060101010101" charset="-122"/>
              <a:cs typeface="黑体" panose="02010609060101010101" charset="-122"/>
            </a:endParaRPr>
          </a:p>
          <a:p>
            <a:pPr>
              <a:lnSpc>
                <a:spcPct val="120000"/>
              </a:lnSpc>
            </a:pPr>
            <a:r>
              <a:rPr lang="zh-CN" altLang="en-US" sz="2800">
                <a:latin typeface="黑体" panose="02010609060101010101" charset="-122"/>
                <a:ea typeface="黑体" panose="02010609060101010101" charset="-122"/>
                <a:cs typeface="黑体" panose="02010609060101010101" charset="-122"/>
              </a:rPr>
              <a:t>实际</a:t>
            </a:r>
            <a:r>
              <a:rPr lang="zh-CN" altLang="en-US" sz="2800">
                <a:latin typeface="黑体" panose="02010609060101010101" charset="-122"/>
                <a:ea typeface="黑体" panose="02010609060101010101" charset="-122"/>
                <a:cs typeface="黑体" panose="02010609060101010101" charset="-122"/>
              </a:rPr>
              <a:t>实践来看有几个问题：</a:t>
            </a:r>
            <a:endParaRPr lang="zh-CN" altLang="en-US" sz="2800">
              <a:latin typeface="黑体" panose="02010609060101010101" charset="-122"/>
              <a:ea typeface="黑体" panose="02010609060101010101" charset="-122"/>
              <a:cs typeface="黑体" panose="02010609060101010101" charset="-122"/>
            </a:endParaRPr>
          </a:p>
          <a:p>
            <a:pPr>
              <a:lnSpc>
                <a:spcPct val="120000"/>
              </a:lnSpc>
            </a:pPr>
            <a:r>
              <a:rPr lang="en-US" altLang="zh-CN" sz="2800">
                <a:latin typeface="黑体" panose="02010609060101010101" charset="-122"/>
                <a:ea typeface="黑体" panose="02010609060101010101" charset="-122"/>
                <a:cs typeface="黑体" panose="02010609060101010101" charset="-122"/>
              </a:rPr>
              <a:t>1.</a:t>
            </a:r>
            <a:r>
              <a:rPr lang="zh-CN" altLang="en-US" sz="2800">
                <a:latin typeface="黑体" panose="02010609060101010101" charset="-122"/>
                <a:ea typeface="黑体" panose="02010609060101010101" charset="-122"/>
                <a:cs typeface="黑体" panose="02010609060101010101" charset="-122"/>
              </a:rPr>
              <a:t>关键层的定义对不同提示词和随机种子的生成来说并不稳定，有些层有的时候会成为关键层，而有的时候不是；</a:t>
            </a:r>
            <a:endParaRPr lang="zh-CN" altLang="en-US" sz="2800">
              <a:latin typeface="黑体" panose="02010609060101010101" charset="-122"/>
              <a:ea typeface="黑体" panose="02010609060101010101" charset="-122"/>
              <a:cs typeface="黑体" panose="02010609060101010101" charset="-122"/>
            </a:endParaRPr>
          </a:p>
          <a:p>
            <a:pPr>
              <a:lnSpc>
                <a:spcPct val="120000"/>
              </a:lnSpc>
            </a:pPr>
            <a:r>
              <a:rPr lang="en-US" altLang="zh-CN" sz="2800">
                <a:latin typeface="黑体" panose="02010609060101010101" charset="-122"/>
                <a:ea typeface="黑体" panose="02010609060101010101" charset="-122"/>
                <a:cs typeface="黑体" panose="02010609060101010101" charset="-122"/>
              </a:rPr>
              <a:t>2.</a:t>
            </a:r>
            <a:r>
              <a:rPr lang="zh-CN" altLang="en-US" sz="2800">
                <a:latin typeface="黑体" panose="02010609060101010101" charset="-122"/>
                <a:ea typeface="黑体" panose="02010609060101010101" charset="-122"/>
                <a:cs typeface="黑体" panose="02010609060101010101" charset="-122"/>
              </a:rPr>
              <a:t>关键的如何进行基于注意力进行</a:t>
            </a:r>
            <a:r>
              <a:rPr lang="en-US" altLang="zh-CN" sz="2800">
                <a:latin typeface="黑体" panose="02010609060101010101" charset="-122"/>
                <a:ea typeface="黑体" panose="02010609060101010101" charset="-122"/>
                <a:cs typeface="黑体" panose="02010609060101010101" charset="-122"/>
              </a:rPr>
              <a:t>token</a:t>
            </a:r>
            <a:r>
              <a:rPr lang="zh-CN" altLang="en-US" sz="2800">
                <a:latin typeface="黑体" panose="02010609060101010101" charset="-122"/>
                <a:ea typeface="黑体" panose="02010609060101010101" charset="-122"/>
                <a:cs typeface="黑体" panose="02010609060101010101" charset="-122"/>
              </a:rPr>
              <a:t>的注入没有任何说明，自己的测试可能需要进行一定的</a:t>
            </a:r>
            <a:r>
              <a:rPr lang="zh-CN" altLang="en-US" sz="2800">
                <a:latin typeface="黑体" panose="02010609060101010101" charset="-122"/>
                <a:ea typeface="黑体" panose="02010609060101010101" charset="-122"/>
                <a:cs typeface="黑体" panose="02010609060101010101" charset="-122"/>
              </a:rPr>
              <a:t>筛选；</a:t>
            </a:r>
            <a:endParaRPr lang="zh-CN" altLang="en-US" sz="2800">
              <a:latin typeface="黑体" panose="02010609060101010101" charset="-122"/>
              <a:ea typeface="黑体" panose="02010609060101010101" charset="-122"/>
              <a:cs typeface="黑体" panose="02010609060101010101" charset="-122"/>
            </a:endParaRPr>
          </a:p>
          <a:p>
            <a:pPr>
              <a:lnSpc>
                <a:spcPct val="120000"/>
              </a:lnSpc>
            </a:pPr>
            <a:r>
              <a:rPr lang="en-US" altLang="zh-CN" sz="2800">
                <a:latin typeface="黑体" panose="02010609060101010101" charset="-122"/>
                <a:ea typeface="黑体" panose="02010609060101010101" charset="-122"/>
                <a:cs typeface="黑体" panose="02010609060101010101" charset="-122"/>
              </a:rPr>
              <a:t>3.</a:t>
            </a:r>
            <a:r>
              <a:rPr lang="zh-CN" altLang="en-US" sz="2800">
                <a:latin typeface="黑体" panose="02010609060101010101" charset="-122"/>
                <a:ea typeface="黑体" panose="02010609060101010101" charset="-122"/>
                <a:cs typeface="黑体" panose="02010609060101010101" charset="-122"/>
              </a:rPr>
              <a:t>真实图像重建也没有任何说明；</a:t>
            </a:r>
            <a:endParaRPr lang="zh-CN" altLang="en-US" sz="2800">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753989"/>
            <a:ext cx="11038043" cy="295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6000" b="1" i="0">
                <a:solidFill>
                  <a:srgbClr val="000000"/>
                </a:solidFill>
                <a:latin typeface="微软雅黑" panose="020B0503020204020204" charset="-122"/>
              </a:rPr>
              <a:t>谢 谢 </a:t>
            </a:r>
            <a:r>
              <a:rPr lang="zh-CN" sz="6000" b="1" i="0">
                <a:solidFill>
                  <a:srgbClr val="000000"/>
                </a:solidFill>
                <a:latin typeface="微软雅黑" panose="020B0503020204020204" charset="-122"/>
              </a:rPr>
              <a:t>聆</a:t>
            </a:r>
            <a:r>
              <a:rPr lang="en-US" altLang="zh-CN" sz="6000" b="1" i="0">
                <a:solidFill>
                  <a:srgbClr val="000000"/>
                </a:solidFill>
                <a:latin typeface="微软雅黑" panose="020B0503020204020204" charset="-122"/>
              </a:rPr>
              <a:t> </a:t>
            </a:r>
            <a:r>
              <a:rPr lang="zh-CN" sz="6000" b="1" i="0">
                <a:solidFill>
                  <a:srgbClr val="000000"/>
                </a:solidFill>
                <a:latin typeface="微软雅黑" panose="020B0503020204020204" charset="-122"/>
              </a:rPr>
              <a:t>听</a:t>
            </a:r>
            <a:endParaRPr lang="zh-CN" sz="6000" b="1" i="0">
              <a:solidFill>
                <a:srgbClr val="000000"/>
              </a:solidFill>
              <a:latin typeface="微软雅黑" panose="020B0503020204020204" charset="-122"/>
            </a:endParaRPr>
          </a:p>
          <a:p>
            <a:pPr algn="ctr">
              <a:lnSpc>
                <a:spcPct val="150000"/>
              </a:lnSpc>
            </a:pPr>
            <a:r>
              <a:rPr lang="zh-CN" sz="2800" b="1" i="0">
                <a:solidFill>
                  <a:srgbClr val="000000"/>
                </a:solidFill>
                <a:latin typeface="微软雅黑" panose="020B0503020204020204" charset="-122"/>
              </a:rPr>
              <a:t>请老师同学批评指正</a:t>
            </a:r>
            <a:endParaRPr lang="zh-CN" sz="2800" b="1" i="0">
              <a:solidFill>
                <a:srgbClr val="000000"/>
              </a:solidFill>
              <a:latin typeface="微软雅黑" panose="020B0503020204020204" charset="-122"/>
            </a:endParaRPr>
          </a:p>
          <a:p>
            <a:pPr algn="ctr">
              <a:lnSpc>
                <a:spcPct val="150000"/>
              </a:lnSpc>
            </a:pPr>
            <a:endParaRPr lang="zh-CN" sz="2800" b="1" i="0">
              <a:solidFill>
                <a:srgbClr val="000000"/>
              </a:solidFill>
              <a:latin typeface="微软雅黑" panose="020B0503020204020204" charset="-122"/>
            </a:endParaRPr>
          </a:p>
          <a:p>
            <a:pPr algn="ctr">
              <a:lnSpc>
                <a:spcPct val="150000"/>
              </a:lnSpc>
            </a:pPr>
            <a:r>
              <a:rPr lang="zh-CN" sz="800" i="1">
                <a:solidFill>
                  <a:srgbClr val="000000"/>
                </a:solidFill>
                <a:latin typeface="微软雅黑" panose="020B0503020204020204" charset="-122"/>
              </a:rPr>
              <a:t>开源</a:t>
            </a:r>
            <a:r>
              <a:rPr lang="zh-CN" sz="800" i="1">
                <a:solidFill>
                  <a:srgbClr val="000000"/>
                </a:solidFill>
                <a:latin typeface="微软雅黑" panose="020B0503020204020204" charset="-122"/>
              </a:rPr>
              <a:t>地址：https://github.com/hhr346/stable_flow_reproduce</a:t>
            </a:r>
            <a:endParaRPr lang="zh-CN" sz="800" i="1">
              <a:solidFill>
                <a:srgbClr val="000000"/>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生成模型对提示词的</a:t>
            </a:r>
            <a:r>
              <a:rPr lang="zh-CN" sz="3000" b="1" i="0">
                <a:solidFill>
                  <a:srgbClr val="000000"/>
                </a:solidFill>
                <a:latin typeface="微软雅黑" panose="020B0503020204020204" charset="-122"/>
              </a:rPr>
              <a:t>不一致性</a:t>
            </a:r>
            <a:endParaRPr lang="zh-CN" sz="3000" b="1" i="0">
              <a:solidFill>
                <a:srgbClr val="000000"/>
              </a:solidFill>
              <a:latin typeface="微软雅黑" panose="020B0503020204020204" charset="-122"/>
            </a:endParaRPr>
          </a:p>
        </p:txBody>
      </p:sp>
      <p:sp>
        <p:nvSpPr>
          <p:cNvPr id="4" name="文本框 3"/>
          <p:cNvSpPr txBox="1"/>
          <p:nvPr>
            <p:custDataLst>
              <p:tags r:id="rId2"/>
            </p:custDataLst>
          </p:nvPr>
        </p:nvSpPr>
        <p:spPr>
          <a:xfrm>
            <a:off x="506730" y="5517515"/>
            <a:ext cx="11064875" cy="829945"/>
          </a:xfrm>
          <a:prstGeom prst="rect">
            <a:avLst/>
          </a:prstGeom>
          <a:noFill/>
        </p:spPr>
        <p:txBody>
          <a:bodyPr wrap="square" rtlCol="0">
            <a:spAutoFit/>
          </a:bodyPr>
          <a:p>
            <a:r>
              <a:rPr lang="zh-CN" altLang="en-US" sz="2400">
                <a:latin typeface="黑体" panose="02010609060101010101" charset="-122"/>
                <a:ea typeface="黑体" panose="02010609060101010101" charset="-122"/>
              </a:rPr>
              <a:t>在传统生成模型中，用户提供随机种子和提示词，但即使在随机种子保持一致且提示词很接近的情况下，生成的场景和对象也会发生较为显著的</a:t>
            </a:r>
            <a:r>
              <a:rPr lang="zh-CN" altLang="en-US" sz="2400">
                <a:latin typeface="黑体" panose="02010609060101010101" charset="-122"/>
                <a:ea typeface="黑体" panose="02010609060101010101" charset="-122"/>
              </a:rPr>
              <a:t>变化。</a:t>
            </a:r>
            <a:endParaRPr lang="zh-CN" altLang="en-US" sz="2400">
              <a:latin typeface="黑体" panose="02010609060101010101" charset="-122"/>
              <a:ea typeface="黑体" panose="02010609060101010101" charset="-122"/>
            </a:endParaRPr>
          </a:p>
        </p:txBody>
      </p:sp>
      <p:pic>
        <p:nvPicPr>
          <p:cNvPr id="5" name="图片 4"/>
          <p:cNvPicPr>
            <a:picLocks noChangeAspect="1"/>
          </p:cNvPicPr>
          <p:nvPr>
            <p:custDataLst>
              <p:tags r:id="rId3"/>
            </p:custDataLst>
          </p:nvPr>
        </p:nvPicPr>
        <p:blipFill>
          <a:blip r:embed="rId4"/>
          <a:stretch>
            <a:fillRect/>
          </a:stretch>
        </p:blipFill>
        <p:spPr>
          <a:xfrm>
            <a:off x="551180" y="847725"/>
            <a:ext cx="5434965" cy="4473575"/>
          </a:xfrm>
          <a:prstGeom prst="rect">
            <a:avLst/>
          </a:prstGeom>
        </p:spPr>
      </p:pic>
      <p:pic>
        <p:nvPicPr>
          <p:cNvPr id="6" name="图片 5" descr="ref_4"/>
          <p:cNvPicPr>
            <a:picLocks noChangeAspect="1"/>
          </p:cNvPicPr>
          <p:nvPr/>
        </p:nvPicPr>
        <p:blipFill>
          <a:blip r:embed="rId5"/>
          <a:stretch>
            <a:fillRect/>
          </a:stretch>
        </p:blipFill>
        <p:spPr>
          <a:xfrm>
            <a:off x="7032625" y="1042035"/>
            <a:ext cx="1440000" cy="1440000"/>
          </a:xfrm>
          <a:prstGeom prst="rect">
            <a:avLst/>
          </a:prstGeom>
        </p:spPr>
      </p:pic>
      <p:pic>
        <p:nvPicPr>
          <p:cNvPr id="7" name="图片 6" descr="edit_4"/>
          <p:cNvPicPr>
            <a:picLocks noChangeAspect="1"/>
          </p:cNvPicPr>
          <p:nvPr/>
        </p:nvPicPr>
        <p:blipFill>
          <a:blip r:embed="rId6"/>
          <a:stretch>
            <a:fillRect/>
          </a:stretch>
        </p:blipFill>
        <p:spPr>
          <a:xfrm>
            <a:off x="9480550" y="1042035"/>
            <a:ext cx="1440000" cy="1440000"/>
          </a:xfrm>
          <a:prstGeom prst="rect">
            <a:avLst/>
          </a:prstGeom>
        </p:spPr>
      </p:pic>
      <p:pic>
        <p:nvPicPr>
          <p:cNvPr id="8" name="图片 7" descr="ref_3"/>
          <p:cNvPicPr>
            <a:picLocks noChangeAspect="1"/>
          </p:cNvPicPr>
          <p:nvPr/>
        </p:nvPicPr>
        <p:blipFill>
          <a:blip r:embed="rId7"/>
          <a:stretch>
            <a:fillRect/>
          </a:stretch>
        </p:blipFill>
        <p:spPr>
          <a:xfrm>
            <a:off x="7032625" y="2482215"/>
            <a:ext cx="1440000" cy="1440000"/>
          </a:xfrm>
          <a:prstGeom prst="rect">
            <a:avLst/>
          </a:prstGeom>
        </p:spPr>
      </p:pic>
      <p:pic>
        <p:nvPicPr>
          <p:cNvPr id="9" name="图片 8" descr="edit_3"/>
          <p:cNvPicPr>
            <a:picLocks noChangeAspect="1"/>
          </p:cNvPicPr>
          <p:nvPr/>
        </p:nvPicPr>
        <p:blipFill>
          <a:blip r:embed="rId8"/>
          <a:stretch>
            <a:fillRect/>
          </a:stretch>
        </p:blipFill>
        <p:spPr>
          <a:xfrm>
            <a:off x="9471025" y="2482215"/>
            <a:ext cx="1440000" cy="1440000"/>
          </a:xfrm>
          <a:prstGeom prst="rect">
            <a:avLst/>
          </a:prstGeom>
        </p:spPr>
      </p:pic>
      <p:pic>
        <p:nvPicPr>
          <p:cNvPr id="12" name="图片 11" descr="edit_0"/>
          <p:cNvPicPr>
            <a:picLocks noChangeAspect="1"/>
          </p:cNvPicPr>
          <p:nvPr/>
        </p:nvPicPr>
        <p:blipFill>
          <a:blip r:embed="rId9"/>
          <a:stretch>
            <a:fillRect/>
          </a:stretch>
        </p:blipFill>
        <p:spPr>
          <a:xfrm>
            <a:off x="9471025" y="3890010"/>
            <a:ext cx="1440000" cy="1440000"/>
          </a:xfrm>
          <a:prstGeom prst="rect">
            <a:avLst/>
          </a:prstGeom>
        </p:spPr>
      </p:pic>
      <p:pic>
        <p:nvPicPr>
          <p:cNvPr id="13" name="图片 12" descr="ref_0"/>
          <p:cNvPicPr>
            <a:picLocks noChangeAspect="1"/>
          </p:cNvPicPr>
          <p:nvPr/>
        </p:nvPicPr>
        <p:blipFill>
          <a:blip r:embed="rId10"/>
          <a:stretch>
            <a:fillRect/>
          </a:stretch>
        </p:blipFill>
        <p:spPr>
          <a:xfrm>
            <a:off x="7032625" y="3915410"/>
            <a:ext cx="1440000" cy="1440000"/>
          </a:xfrm>
          <a:prstGeom prst="rect">
            <a:avLst/>
          </a:prstGeom>
        </p:spPr>
      </p:pic>
      <p:sp>
        <p:nvSpPr>
          <p:cNvPr id="14" name="文本框 13"/>
          <p:cNvSpPr txBox="1"/>
          <p:nvPr/>
        </p:nvSpPr>
        <p:spPr>
          <a:xfrm>
            <a:off x="8472805" y="4077335"/>
            <a:ext cx="995680" cy="829945"/>
          </a:xfrm>
          <a:prstGeom prst="rect">
            <a:avLst/>
          </a:prstGeom>
          <a:noFill/>
        </p:spPr>
        <p:txBody>
          <a:bodyPr wrap="square" rtlCol="0">
            <a:spAutoFit/>
          </a:bodyPr>
          <a:p>
            <a:r>
              <a:rPr lang="en-US" altLang="zh-CN" sz="1600"/>
              <a:t>A coffee cup on a table</a:t>
            </a:r>
            <a:endParaRPr lang="en-US" altLang="zh-CN" sz="1600"/>
          </a:p>
        </p:txBody>
      </p:sp>
      <p:sp>
        <p:nvSpPr>
          <p:cNvPr id="15" name="文本框 14"/>
          <p:cNvSpPr txBox="1"/>
          <p:nvPr/>
        </p:nvSpPr>
        <p:spPr>
          <a:xfrm>
            <a:off x="10913745" y="4220845"/>
            <a:ext cx="1193800" cy="1076325"/>
          </a:xfrm>
          <a:prstGeom prst="rect">
            <a:avLst/>
          </a:prstGeom>
          <a:noFill/>
        </p:spPr>
        <p:txBody>
          <a:bodyPr wrap="square" rtlCol="0">
            <a:spAutoFit/>
          </a:bodyPr>
          <a:p>
            <a:r>
              <a:rPr lang="en-US" altLang="zh-CN" sz="1600"/>
              <a:t>A coffee cup on a table with a pen beisde </a:t>
            </a:r>
            <a:endParaRPr lang="en-US" altLang="zh-CN" sz="1600"/>
          </a:p>
        </p:txBody>
      </p:sp>
      <p:sp>
        <p:nvSpPr>
          <p:cNvPr id="16" name="文本框 15"/>
          <p:cNvSpPr txBox="1"/>
          <p:nvPr/>
        </p:nvSpPr>
        <p:spPr>
          <a:xfrm>
            <a:off x="8479155" y="1052830"/>
            <a:ext cx="995680" cy="1322070"/>
          </a:xfrm>
          <a:prstGeom prst="rect">
            <a:avLst/>
          </a:prstGeom>
          <a:noFill/>
        </p:spPr>
        <p:txBody>
          <a:bodyPr wrap="square" rtlCol="0">
            <a:spAutoFit/>
          </a:bodyPr>
          <a:p>
            <a:r>
              <a:rPr lang="en-US" altLang="zh-CN" sz="1600"/>
              <a:t>A little girl reading a book in a library</a:t>
            </a:r>
            <a:endParaRPr lang="en-US" altLang="zh-CN" sz="1600"/>
          </a:p>
        </p:txBody>
      </p:sp>
      <p:sp>
        <p:nvSpPr>
          <p:cNvPr id="17" name="文本框 16"/>
          <p:cNvSpPr txBox="1"/>
          <p:nvPr/>
        </p:nvSpPr>
        <p:spPr>
          <a:xfrm>
            <a:off x="10944225" y="1052830"/>
            <a:ext cx="1209675" cy="1322070"/>
          </a:xfrm>
          <a:prstGeom prst="rect">
            <a:avLst/>
          </a:prstGeom>
          <a:noFill/>
        </p:spPr>
        <p:txBody>
          <a:bodyPr wrap="square" rtlCol="0">
            <a:spAutoFit/>
          </a:bodyPr>
          <a:p>
            <a:r>
              <a:rPr lang="en-US" altLang="zh-CN" sz="1600"/>
              <a:t>A little girl reading a book in a library with a cat beside</a:t>
            </a:r>
            <a:endParaRPr lang="en-US" altLang="zh-CN" sz="1600"/>
          </a:p>
        </p:txBody>
      </p:sp>
      <p:sp>
        <p:nvSpPr>
          <p:cNvPr id="18" name="文本框 17"/>
          <p:cNvSpPr txBox="1"/>
          <p:nvPr/>
        </p:nvSpPr>
        <p:spPr>
          <a:xfrm>
            <a:off x="8484870" y="2524760"/>
            <a:ext cx="995680" cy="1076325"/>
          </a:xfrm>
          <a:prstGeom prst="rect">
            <a:avLst/>
          </a:prstGeom>
          <a:noFill/>
        </p:spPr>
        <p:txBody>
          <a:bodyPr wrap="square" rtlCol="0">
            <a:spAutoFit/>
          </a:bodyPr>
          <a:p>
            <a:r>
              <a:rPr lang="en-US" altLang="zh-CN" sz="1600"/>
              <a:t>A woman sitting besides a cafe table</a:t>
            </a:r>
            <a:endParaRPr lang="en-US" altLang="zh-CN" sz="1600"/>
          </a:p>
        </p:txBody>
      </p:sp>
      <p:sp>
        <p:nvSpPr>
          <p:cNvPr id="19" name="文本框 18"/>
          <p:cNvSpPr txBox="1"/>
          <p:nvPr/>
        </p:nvSpPr>
        <p:spPr>
          <a:xfrm>
            <a:off x="10938510" y="2469515"/>
            <a:ext cx="1268730" cy="1568450"/>
          </a:xfrm>
          <a:prstGeom prst="rect">
            <a:avLst/>
          </a:prstGeom>
          <a:noFill/>
        </p:spPr>
        <p:txBody>
          <a:bodyPr wrap="square" rtlCol="0">
            <a:spAutoFit/>
          </a:bodyPr>
          <a:p>
            <a:r>
              <a:rPr lang="en-US" altLang="zh-CN" sz="1600"/>
              <a:t>A woman wearing sunglasses  sitting besides a cafe table</a:t>
            </a:r>
            <a:endParaRPr lang="en-US" altLang="zh-CN" sz="160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研究目标</a:t>
            </a:r>
            <a:endParaRPr lang="zh-CN" sz="3000" b="1" i="0">
              <a:solidFill>
                <a:srgbClr val="000000"/>
              </a:solidFill>
              <a:latin typeface="微软雅黑" panose="020B0503020204020204" charset="-122"/>
            </a:endParaRPr>
          </a:p>
        </p:txBody>
      </p:sp>
      <p:sp>
        <p:nvSpPr>
          <p:cNvPr id="4" name="文本框 3"/>
          <p:cNvSpPr txBox="1"/>
          <p:nvPr>
            <p:custDataLst>
              <p:tags r:id="rId2"/>
            </p:custDataLst>
          </p:nvPr>
        </p:nvSpPr>
        <p:spPr>
          <a:xfrm>
            <a:off x="506730" y="5517515"/>
            <a:ext cx="11064875" cy="1198880"/>
          </a:xfrm>
          <a:prstGeom prst="rect">
            <a:avLst/>
          </a:prstGeom>
          <a:noFill/>
        </p:spPr>
        <p:txBody>
          <a:bodyPr wrap="square" rtlCol="0">
            <a:spAutoFit/>
          </a:bodyPr>
          <a:p>
            <a:r>
              <a:rPr lang="zh-CN" altLang="en-US" sz="2400">
                <a:latin typeface="黑体" panose="02010609060101010101" charset="-122"/>
                <a:ea typeface="黑体" panose="02010609060101010101" charset="-122"/>
              </a:rPr>
              <a:t>该研究的目标即为在随机种子一致的情况下，给定一个初始</a:t>
            </a:r>
            <a:r>
              <a:rPr lang="en-US" altLang="zh-CN" sz="2400">
                <a:latin typeface="黑体" panose="02010609060101010101" charset="-122"/>
                <a:ea typeface="黑体" panose="02010609060101010101" charset="-122"/>
              </a:rPr>
              <a:t>prompt</a:t>
            </a:r>
            <a:r>
              <a:rPr lang="zh-CN" altLang="en-US" sz="2400">
                <a:latin typeface="黑体" panose="02010609060101010101" charset="-122"/>
                <a:ea typeface="黑体" panose="02010609060101010101" charset="-122"/>
              </a:rPr>
              <a:t>和相应的生成图像，再提供一个修改一部分的</a:t>
            </a:r>
            <a:r>
              <a:rPr lang="en-US" altLang="zh-CN" sz="2400">
                <a:latin typeface="黑体" panose="02010609060101010101" charset="-122"/>
                <a:ea typeface="黑体" panose="02010609060101010101" charset="-122"/>
              </a:rPr>
              <a:t>prompt</a:t>
            </a:r>
            <a:r>
              <a:rPr lang="zh-CN" altLang="en-US" sz="2400">
                <a:latin typeface="黑体" panose="02010609060101010101" charset="-122"/>
                <a:ea typeface="黑体" panose="02010609060101010101" charset="-122"/>
              </a:rPr>
              <a:t>，得到和原图像只在关键修改区域有变动，而其他的区域保持基本</a:t>
            </a:r>
            <a:r>
              <a:rPr lang="zh-CN" altLang="en-US" sz="2400">
                <a:latin typeface="黑体" panose="02010609060101010101" charset="-122"/>
                <a:ea typeface="黑体" panose="02010609060101010101" charset="-122"/>
              </a:rPr>
              <a:t>一致。</a:t>
            </a:r>
            <a:endParaRPr lang="zh-CN" altLang="en-US" sz="2400">
              <a:latin typeface="黑体" panose="02010609060101010101" charset="-122"/>
              <a:ea typeface="黑体" panose="02010609060101010101" charset="-122"/>
            </a:endParaRPr>
          </a:p>
        </p:txBody>
      </p:sp>
      <p:pic>
        <p:nvPicPr>
          <p:cNvPr id="6" name="图片 5"/>
          <p:cNvPicPr>
            <a:picLocks noChangeAspect="1"/>
          </p:cNvPicPr>
          <p:nvPr>
            <p:custDataLst>
              <p:tags r:id="rId3"/>
            </p:custDataLst>
          </p:nvPr>
        </p:nvPicPr>
        <p:blipFill>
          <a:blip r:embed="rId4"/>
          <a:stretch>
            <a:fillRect/>
          </a:stretch>
        </p:blipFill>
        <p:spPr>
          <a:xfrm>
            <a:off x="1505585" y="1033780"/>
            <a:ext cx="9066530" cy="4483735"/>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000000"/>
                </a:solidFill>
                <a:latin typeface="微软雅黑" panose="020B0503020204020204" charset="-122"/>
              </a:rPr>
              <a:t>研究背景与</a:t>
            </a:r>
            <a:r>
              <a:rPr lang="zh-CN" sz="3000" b="1" i="0">
                <a:solidFill>
                  <a:srgbClr val="000000"/>
                </a:solidFill>
                <a:latin typeface="微软雅黑" panose="020B0503020204020204" charset="-122"/>
              </a:rPr>
              <a:t>困难</a:t>
            </a:r>
            <a:r>
              <a:rPr lang="zh-CN" sz="3000" b="1" i="0">
                <a:solidFill>
                  <a:srgbClr val="000000"/>
                </a:solidFill>
                <a:latin typeface="微软雅黑" panose="020B0503020204020204" charset="-122"/>
              </a:rPr>
              <a:t>点</a:t>
            </a:r>
            <a:endParaRPr lang="zh-CN" sz="3000" b="1" i="0">
              <a:solidFill>
                <a:srgbClr val="000000"/>
              </a:solidFill>
              <a:latin typeface="微软雅黑" panose="020B0503020204020204" charset="-122"/>
            </a:endParaRPr>
          </a:p>
        </p:txBody>
      </p:sp>
      <p:sp>
        <p:nvSpPr>
          <p:cNvPr id="16" name="文本框 15"/>
          <p:cNvSpPr txBox="1"/>
          <p:nvPr/>
        </p:nvSpPr>
        <p:spPr>
          <a:xfrm>
            <a:off x="7176135" y="1268730"/>
            <a:ext cx="4064000" cy="5251450"/>
          </a:xfrm>
          <a:prstGeom prst="rect">
            <a:avLst/>
          </a:prstGeom>
          <a:noFill/>
        </p:spPr>
        <p:txBody>
          <a:bodyPr wrap="square" rtlCol="0">
            <a:noAutofit/>
          </a:bodyPr>
          <a:p>
            <a:r>
              <a:rPr lang="zh-CN" altLang="en-US" sz="2400">
                <a:latin typeface="黑体" panose="02010609060101010101" charset="-122"/>
                <a:ea typeface="黑体" panose="02010609060101010101" charset="-122"/>
                <a:cs typeface="黑体" panose="02010609060101010101" charset="-122"/>
              </a:rPr>
              <a:t>困难：对于</a:t>
            </a:r>
            <a:r>
              <a:rPr lang="en-US" altLang="zh-CN" sz="2400">
                <a:latin typeface="黑体" panose="02010609060101010101" charset="-122"/>
                <a:ea typeface="黑体" panose="02010609060101010101" charset="-122"/>
                <a:cs typeface="黑体" panose="02010609060101010101" charset="-122"/>
              </a:rPr>
              <a:t>DiT(Diffusion Transformer) based</a:t>
            </a:r>
            <a:r>
              <a:rPr lang="zh-CN" altLang="en-US" sz="2400">
                <a:latin typeface="黑体" panose="02010609060101010101" charset="-122"/>
                <a:ea typeface="黑体" panose="02010609060101010101" charset="-122"/>
                <a:cs typeface="黑体" panose="02010609060101010101" charset="-122"/>
              </a:rPr>
              <a:t>的，和</a:t>
            </a:r>
            <a:r>
              <a:rPr lang="en-US" altLang="zh-CN" sz="2400">
                <a:latin typeface="黑体" panose="02010609060101010101" charset="-122"/>
                <a:ea typeface="黑体" panose="02010609060101010101" charset="-122"/>
                <a:cs typeface="黑体" panose="02010609060101010101" charset="-122"/>
              </a:rPr>
              <a:t>UNet</a:t>
            </a:r>
            <a:r>
              <a:rPr lang="zh-CN" altLang="en-US" sz="2400">
                <a:latin typeface="黑体" panose="02010609060101010101" charset="-122"/>
                <a:ea typeface="黑体" panose="02010609060101010101" charset="-122"/>
                <a:cs typeface="黑体" panose="02010609060101010101" charset="-122"/>
              </a:rPr>
              <a:t>框架不同，不能对每一层有精准的控制</a:t>
            </a:r>
            <a:endParaRPr lang="zh-CN" altLang="en-US" sz="24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利用</a:t>
            </a:r>
            <a:r>
              <a:rPr lang="en-US" altLang="zh-CN" sz="2400">
                <a:latin typeface="黑体" panose="02010609060101010101" charset="-122"/>
                <a:ea typeface="黑体" panose="02010609060101010101" charset="-122"/>
                <a:cs typeface="黑体" panose="02010609060101010101" charset="-122"/>
              </a:rPr>
              <a:t>Flux</a:t>
            </a:r>
            <a:r>
              <a:rPr lang="zh-CN" altLang="en-US" sz="2400">
                <a:latin typeface="黑体" panose="02010609060101010101" charset="-122"/>
                <a:ea typeface="黑体" panose="02010609060101010101" charset="-122"/>
                <a:cs typeface="黑体" panose="02010609060101010101" charset="-122"/>
              </a:rPr>
              <a:t>可能性减少的特点和关键层的注意力</a:t>
            </a:r>
            <a:r>
              <a:rPr lang="zh-CN" altLang="en-US" sz="2400">
                <a:latin typeface="黑体" panose="02010609060101010101" charset="-122"/>
                <a:ea typeface="黑体" panose="02010609060101010101" charset="-122"/>
                <a:cs typeface="黑体" panose="02010609060101010101" charset="-122"/>
              </a:rPr>
              <a:t>注入，从而实现稳定编辑</a:t>
            </a:r>
            <a:endParaRPr lang="zh-CN" altLang="en-US" sz="24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创新点：</a:t>
            </a:r>
            <a:endParaRPr lang="zh-CN" altLang="en-US" sz="2400">
              <a:latin typeface="黑体" panose="02010609060101010101" charset="-122"/>
              <a:ea typeface="黑体" panose="02010609060101010101" charset="-122"/>
              <a:cs typeface="黑体" panose="02010609060101010101" charset="-122"/>
            </a:endParaRPr>
          </a:p>
          <a:p>
            <a:r>
              <a:rPr lang="en-US" altLang="zh-CN" sz="2400">
                <a:latin typeface="黑体" panose="02010609060101010101" charset="-122"/>
                <a:ea typeface="黑体" panose="02010609060101010101" charset="-122"/>
                <a:cs typeface="黑体" panose="02010609060101010101" charset="-122"/>
              </a:rPr>
              <a:t>1.</a:t>
            </a:r>
            <a:r>
              <a:rPr lang="zh-CN" altLang="en-US" sz="2400">
                <a:latin typeface="黑体" panose="02010609060101010101" charset="-122"/>
                <a:ea typeface="黑体" panose="02010609060101010101" charset="-122"/>
                <a:cs typeface="黑体" panose="02010609060101010101" charset="-122"/>
              </a:rPr>
              <a:t>定义关键层</a:t>
            </a:r>
            <a:endParaRPr lang="zh-CN" altLang="en-US" sz="2400">
              <a:latin typeface="黑体" panose="02010609060101010101" charset="-122"/>
              <a:ea typeface="黑体" panose="02010609060101010101" charset="-122"/>
              <a:cs typeface="黑体" panose="02010609060101010101" charset="-122"/>
            </a:endParaRPr>
          </a:p>
          <a:p>
            <a:r>
              <a:rPr lang="en-US" altLang="zh-CN" sz="2400">
                <a:latin typeface="黑体" panose="02010609060101010101" charset="-122"/>
                <a:ea typeface="黑体" panose="02010609060101010101" charset="-122"/>
                <a:cs typeface="黑体" panose="02010609060101010101" charset="-122"/>
              </a:rPr>
              <a:t>2.</a:t>
            </a:r>
            <a:r>
              <a:rPr lang="zh-CN" altLang="en-US" sz="2400">
                <a:latin typeface="黑体" panose="02010609060101010101" charset="-122"/>
                <a:ea typeface="黑体" panose="02010609060101010101" charset="-122"/>
                <a:cs typeface="黑体" panose="02010609060101010101" charset="-122"/>
              </a:rPr>
              <a:t>通过关键层实现稳定编辑</a:t>
            </a:r>
            <a:endParaRPr lang="zh-CN" altLang="en-US" sz="2400">
              <a:latin typeface="黑体" panose="02010609060101010101" charset="-122"/>
              <a:ea typeface="黑体" panose="02010609060101010101" charset="-122"/>
              <a:cs typeface="黑体" panose="02010609060101010101" charset="-122"/>
            </a:endParaRPr>
          </a:p>
          <a:p>
            <a:r>
              <a:rPr lang="en-US" altLang="zh-CN" sz="2400">
                <a:latin typeface="黑体" panose="02010609060101010101" charset="-122"/>
                <a:ea typeface="黑体" panose="02010609060101010101" charset="-122"/>
                <a:cs typeface="黑体" panose="02010609060101010101" charset="-122"/>
              </a:rPr>
              <a:t>3.</a:t>
            </a:r>
            <a:r>
              <a:rPr lang="zh-CN" altLang="en-US" sz="2400">
                <a:latin typeface="黑体" panose="02010609060101010101" charset="-122"/>
                <a:ea typeface="黑体" panose="02010609060101010101" charset="-122"/>
                <a:cs typeface="黑体" panose="02010609060101010101" charset="-122"/>
              </a:rPr>
              <a:t>通过</a:t>
            </a:r>
            <a:r>
              <a:rPr lang="en-US" altLang="zh-CN" sz="2400">
                <a:latin typeface="黑体" panose="02010609060101010101" charset="-122"/>
                <a:ea typeface="黑体" panose="02010609060101010101" charset="-122"/>
                <a:cs typeface="黑体" panose="02010609060101010101" charset="-122"/>
              </a:rPr>
              <a:t>latent nudging</a:t>
            </a:r>
            <a:r>
              <a:rPr lang="zh-CN" altLang="en-US" sz="2400">
                <a:latin typeface="黑体" panose="02010609060101010101" charset="-122"/>
                <a:ea typeface="黑体" panose="02010609060101010101" charset="-122"/>
                <a:cs typeface="黑体" panose="02010609060101010101" charset="-122"/>
              </a:rPr>
              <a:t>实现真实图像的重建还原</a:t>
            </a:r>
            <a:endParaRPr lang="zh-CN" altLang="en-US" sz="2400">
              <a:latin typeface="黑体" panose="02010609060101010101" charset="-122"/>
              <a:ea typeface="黑体" panose="02010609060101010101" charset="-122"/>
              <a:cs typeface="黑体" panose="02010609060101010101" charset="-122"/>
            </a:endParaRPr>
          </a:p>
        </p:txBody>
      </p:sp>
      <p:pic>
        <p:nvPicPr>
          <p:cNvPr id="17" name="图片 16" descr="Unet"/>
          <p:cNvPicPr>
            <a:picLocks noChangeAspect="1"/>
          </p:cNvPicPr>
          <p:nvPr/>
        </p:nvPicPr>
        <p:blipFill>
          <a:blip r:embed="rId2"/>
          <a:stretch>
            <a:fillRect/>
          </a:stretch>
        </p:blipFill>
        <p:spPr>
          <a:xfrm>
            <a:off x="263525" y="1196975"/>
            <a:ext cx="5741670" cy="2877185"/>
          </a:xfrm>
          <a:prstGeom prst="rect">
            <a:avLst/>
          </a:prstGeom>
        </p:spPr>
      </p:pic>
      <p:pic>
        <p:nvPicPr>
          <p:cNvPr id="18" name="图片 17" descr="DiT"/>
          <p:cNvPicPr>
            <a:picLocks noChangeAspect="1"/>
          </p:cNvPicPr>
          <p:nvPr/>
        </p:nvPicPr>
        <p:blipFill>
          <a:blip r:embed="rId3"/>
          <a:stretch>
            <a:fillRect/>
          </a:stretch>
        </p:blipFill>
        <p:spPr>
          <a:xfrm>
            <a:off x="191135" y="4221480"/>
            <a:ext cx="6553200" cy="2254250"/>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000000"/>
                </a:solidFill>
                <a:latin typeface="微软雅黑" panose="020B0503020204020204" charset="-122"/>
              </a:rPr>
              <a:t>使用</a:t>
            </a:r>
            <a:r>
              <a:rPr lang="zh-CN" sz="3000" b="1" i="0">
                <a:solidFill>
                  <a:srgbClr val="000000"/>
                </a:solidFill>
                <a:latin typeface="微软雅黑" panose="020B0503020204020204" charset="-122"/>
              </a:rPr>
              <a:t>工具</a:t>
            </a:r>
            <a:endParaRPr lang="zh-CN" sz="3000" b="1" i="0">
              <a:solidFill>
                <a:srgbClr val="000000"/>
              </a:solidFill>
              <a:latin typeface="微软雅黑" panose="020B0503020204020204" charset="-122"/>
            </a:endParaRPr>
          </a:p>
        </p:txBody>
      </p:sp>
      <p:sp>
        <p:nvSpPr>
          <p:cNvPr id="6" name="矩形 5"/>
          <p:cNvSpPr/>
          <p:nvPr/>
        </p:nvSpPr>
        <p:spPr>
          <a:xfrm>
            <a:off x="1343660" y="981075"/>
            <a:ext cx="1596390" cy="922020"/>
          </a:xfrm>
          <a:prstGeom prst="rect">
            <a:avLst/>
          </a:prstGeom>
          <a:noFill/>
          <a:ln>
            <a:noFill/>
          </a:ln>
        </p:spPr>
        <p:txBody>
          <a:bodyPr wrap="none" rtlCol="0" anchor="t">
            <a:spAutoFit/>
          </a:bodyPr>
          <a:p>
            <a:pPr algn="ctr"/>
            <a:r>
              <a:rPr lang="en-US" altLang="zh-CN" sz="5400" b="1">
                <a:ln w="9525">
                  <a:solidFill>
                    <a:schemeClr val="bg1"/>
                  </a:solidFill>
                  <a:prstDash val="solid"/>
                </a:ln>
                <a:solidFill>
                  <a:schemeClr val="tx1"/>
                </a:solidFill>
                <a:effectLst>
                  <a:outerShdw blurRad="12700" dist="38100" dir="2700000" algn="tl" rotWithShape="0">
                    <a:schemeClr val="bg1">
                      <a:lumMod val="50000"/>
                    </a:schemeClr>
                  </a:outerShdw>
                </a:effectLst>
              </a:rPr>
              <a:t>FLUX</a:t>
            </a:r>
            <a:endParaRPr lang="en-US" altLang="zh-CN" sz="54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矩形 6"/>
          <p:cNvSpPr/>
          <p:nvPr/>
        </p:nvSpPr>
        <p:spPr>
          <a:xfrm>
            <a:off x="7607618" y="981075"/>
            <a:ext cx="2836545" cy="922020"/>
          </a:xfrm>
          <a:prstGeom prst="rect">
            <a:avLst/>
          </a:prstGeom>
          <a:noFill/>
          <a:ln>
            <a:noFill/>
          </a:ln>
        </p:spPr>
        <p:txBody>
          <a:bodyPr wrap="none" rtlCol="0" anchor="t">
            <a:spAutoFit/>
          </a:bodyPr>
          <a:p>
            <a:pPr algn="ctr"/>
            <a:r>
              <a:rPr lang="en-US" altLang="zh-CN" sz="5400" b="1">
                <a:ln w="9525">
                  <a:solidFill>
                    <a:schemeClr val="bg1"/>
                  </a:solidFill>
                  <a:prstDash val="solid"/>
                </a:ln>
                <a:solidFill>
                  <a:schemeClr val="tx1"/>
                </a:solidFill>
                <a:effectLst>
                  <a:outerShdw blurRad="12700" dist="38100" dir="2700000" algn="tl" rotWithShape="0">
                    <a:schemeClr val="bg1">
                      <a:lumMod val="50000"/>
                    </a:schemeClr>
                  </a:outerShdw>
                </a:effectLst>
              </a:rPr>
              <a:t>DINNOv2</a:t>
            </a:r>
            <a:endParaRPr lang="en-US" altLang="zh-CN" sz="54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图片 4"/>
          <p:cNvPicPr>
            <a:picLocks noChangeAspect="1"/>
          </p:cNvPicPr>
          <p:nvPr>
            <p:custDataLst>
              <p:tags r:id="rId2"/>
            </p:custDataLst>
          </p:nvPr>
        </p:nvPicPr>
        <p:blipFill>
          <a:blip r:embed="rId3"/>
          <a:stretch>
            <a:fillRect/>
          </a:stretch>
        </p:blipFill>
        <p:spPr>
          <a:xfrm>
            <a:off x="5951855" y="2132965"/>
            <a:ext cx="6019800" cy="284861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407670" y="1903095"/>
            <a:ext cx="5227320" cy="3065780"/>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7802880" y="0"/>
            <a:ext cx="4389120" cy="6858000"/>
          </a:xfrm>
          <a:prstGeom prst="rect">
            <a:avLst/>
          </a:prstGeom>
          <a:ln>
            <a:noFill/>
          </a:ln>
        </p:spPr>
      </p:pic>
      <p:pic>
        <p:nvPicPr>
          <p:cNvPr id="3" name="New picture"/>
          <p:cNvPicPr/>
          <p:nvPr/>
        </p:nvPicPr>
        <p:blipFill>
          <a:blip r:embed="rId2"/>
          <a:srcRect/>
          <a:stretch>
            <a:fillRect/>
          </a:stretch>
        </p:blipFill>
        <p:spPr>
          <a:xfrm>
            <a:off x="766800" y="835200"/>
            <a:ext cx="925200" cy="925200"/>
          </a:xfrm>
          <a:prstGeom prst="rect">
            <a:avLst/>
          </a:prstGeom>
          <a:ln>
            <a:noFill/>
          </a:ln>
        </p:spPr>
      </p:pic>
      <p:sp>
        <p:nvSpPr>
          <p:cNvPr id="4" name="New shape"/>
          <p:cNvSpPr/>
          <p:nvPr/>
        </p:nvSpPr>
        <p:spPr>
          <a:xfrm>
            <a:off x="986400" y="931446"/>
            <a:ext cx="5776571"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0F3552"/>
                </a:solidFill>
                <a:latin typeface="微软雅黑" panose="020B0503020204020204" charset="-122"/>
              </a:rPr>
              <a:t>02</a:t>
            </a:r>
            <a:endParaRPr sz="4800" b="1" i="0">
              <a:solidFill>
                <a:srgbClr val="0F3552"/>
              </a:solidFill>
              <a:latin typeface="微软雅黑" panose="020B0503020204020204" charset="-122"/>
            </a:endParaRPr>
          </a:p>
        </p:txBody>
      </p:sp>
      <p:sp>
        <p:nvSpPr>
          <p:cNvPr id="5" name="New shape"/>
          <p:cNvSpPr/>
          <p:nvPr/>
        </p:nvSpPr>
        <p:spPr>
          <a:xfrm>
            <a:off x="986400" y="2635727"/>
            <a:ext cx="5771526" cy="1189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a:solidFill>
                  <a:srgbClr val="5197FC"/>
                </a:solidFill>
                <a:latin typeface="微软雅黑" panose="020B0503020204020204" charset="-122"/>
              </a:rPr>
              <a:t>方法概述</a:t>
            </a:r>
            <a:endParaRPr sz="4800" b="1" i="0">
              <a:solidFill>
                <a:srgbClr val="5197FC"/>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 name="KSO_WPP_MARK_KEY" val="5dce1012-6c8e-4e8f-bfc5-eb946239c75c"/>
  <p:tag name="COMMONDATA" val="eyJoZGlkIjoiOGQ3MmJjMDcxMzFjMTEwM2UyNWE3ZGM3NzlkNmEyOTA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4628</Words>
  <Application>WPS 演示</Application>
  <PresentationFormat>全屏显示(4:3)</PresentationFormat>
  <Paragraphs>289</Paragraphs>
  <Slides>41</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41</vt:i4>
      </vt:variant>
    </vt:vector>
  </HeadingPairs>
  <TitlesOfParts>
    <vt:vector size="51" baseType="lpstr">
      <vt:lpstr>Arial</vt:lpstr>
      <vt:lpstr>宋体</vt:lpstr>
      <vt:lpstr>Wingdings</vt:lpstr>
      <vt:lpstr>微软雅黑</vt:lpstr>
      <vt:lpstr>黑体</vt:lpstr>
      <vt:lpstr>Calibri</vt:lpstr>
      <vt:lpstr>Arial Unicode MS</vt:lpstr>
      <vt:lpstr>Cambria Math</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樵夫</cp:lastModifiedBy>
  <cp:revision>12</cp:revision>
  <dcterms:created xsi:type="dcterms:W3CDTF">2024-11-28T13:40:00Z</dcterms:created>
  <dcterms:modified xsi:type="dcterms:W3CDTF">2024-12-30T10:42:30Z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C5C4D6015DF142538DFBB8E3E96AEA7A</vt:lpwstr>
  </property>
  <property fmtid="{D5CDD505-2E9C-101B-9397-08002B2CF9AE}" pid="3" name="KSOProductBuildVer">
    <vt:lpwstr>2052-11.1.0.12980</vt:lpwstr>
  </property>
</Properties>
</file>